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5" r:id="rId2"/>
    <p:sldId id="288" r:id="rId3"/>
    <p:sldId id="256" r:id="rId4"/>
    <p:sldId id="257" r:id="rId5"/>
    <p:sldId id="289" r:id="rId6"/>
    <p:sldId id="258" r:id="rId7"/>
    <p:sldId id="290" r:id="rId8"/>
    <p:sldId id="259" r:id="rId9"/>
    <p:sldId id="260" r:id="rId10"/>
    <p:sldId id="261" r:id="rId11"/>
    <p:sldId id="262" r:id="rId12"/>
    <p:sldId id="287" r:id="rId13"/>
    <p:sldId id="263" r:id="rId14"/>
    <p:sldId id="264" r:id="rId15"/>
    <p:sldId id="265" r:id="rId16"/>
    <p:sldId id="266" r:id="rId17"/>
    <p:sldId id="269" r:id="rId18"/>
    <p:sldId id="270" r:id="rId19"/>
    <p:sldId id="267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54" y="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4F373-90BC-406D-B74D-E17FABD8887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4E987D8-0919-48B0-A1A0-D3112438C8A3}">
      <dgm:prSet/>
      <dgm:spPr/>
      <dgm:t>
        <a:bodyPr/>
        <a:lstStyle/>
        <a:p>
          <a:r>
            <a:rPr lang="pl-PL" b="1" dirty="0"/>
            <a:t>- obavljanje zadataka radnog mjesta</a:t>
          </a:r>
          <a:r>
            <a:rPr lang="en-US" dirty="0"/>
            <a:t>.</a:t>
          </a:r>
        </a:p>
      </dgm:t>
    </dgm:pt>
    <dgm:pt modelId="{68E3FA47-936B-4DF4-9E7E-6A8B5484C131}" type="parTrans" cxnId="{00B99C22-53AE-423B-A691-CB84B2A1F197}">
      <dgm:prSet/>
      <dgm:spPr/>
      <dgm:t>
        <a:bodyPr/>
        <a:lstStyle/>
        <a:p>
          <a:endParaRPr lang="en-US"/>
        </a:p>
      </dgm:t>
    </dgm:pt>
    <dgm:pt modelId="{823FFDA5-E5F3-456C-A22A-115D905594D1}" type="sibTrans" cxnId="{00B99C22-53AE-423B-A691-CB84B2A1F197}">
      <dgm:prSet/>
      <dgm:spPr/>
      <dgm:t>
        <a:bodyPr/>
        <a:lstStyle/>
        <a:p>
          <a:endParaRPr lang="en-US"/>
        </a:p>
      </dgm:t>
    </dgm:pt>
    <dgm:pt modelId="{2F00D6C1-D973-4A4F-813D-D18B5835D2CC}">
      <dgm:prSet/>
      <dgm:spPr/>
      <dgm:t>
        <a:bodyPr/>
        <a:lstStyle/>
        <a:p>
          <a:r>
            <a:rPr lang="hr-HR" b="1" dirty="0"/>
            <a:t>- Ostvarivanje </a:t>
          </a:r>
          <a:r>
            <a:rPr lang="en-US" b="1" dirty="0" err="1"/>
            <a:t>jednak</a:t>
          </a:r>
          <a:r>
            <a:rPr lang="hr-HR" b="1" dirty="0" err="1"/>
            <a:t>og</a:t>
          </a:r>
          <a:r>
            <a:rPr lang="en-US" b="1" dirty="0"/>
            <a:t> </a:t>
          </a:r>
          <a:r>
            <a:rPr lang="en-US" b="1" dirty="0" err="1"/>
            <a:t>pristup</a:t>
          </a:r>
          <a:r>
            <a:rPr lang="hr-HR" b="1" dirty="0"/>
            <a:t>a</a:t>
          </a:r>
          <a:r>
            <a:rPr lang="en-US" b="1" dirty="0"/>
            <a:t> </a:t>
          </a:r>
          <a:r>
            <a:rPr lang="en-US" b="1" dirty="0" err="1"/>
            <a:t>zapošljavanju</a:t>
          </a:r>
          <a:r>
            <a:rPr lang="en-US" b="1" dirty="0"/>
            <a:t>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napredovanju</a:t>
          </a:r>
          <a:r>
            <a:rPr lang="en-US" dirty="0"/>
            <a:t>.</a:t>
          </a:r>
        </a:p>
      </dgm:t>
    </dgm:pt>
    <dgm:pt modelId="{DF43C150-3856-40BF-BA2E-F5AB2BDFAF17}" type="parTrans" cxnId="{8CEB33EB-DAB6-406A-A13A-B093492A068D}">
      <dgm:prSet/>
      <dgm:spPr/>
      <dgm:t>
        <a:bodyPr/>
        <a:lstStyle/>
        <a:p>
          <a:endParaRPr lang="en-US"/>
        </a:p>
      </dgm:t>
    </dgm:pt>
    <dgm:pt modelId="{94433B61-42BC-400A-92CD-D6ABBAFD9E3E}" type="sibTrans" cxnId="{8CEB33EB-DAB6-406A-A13A-B093492A068D}">
      <dgm:prSet/>
      <dgm:spPr/>
      <dgm:t>
        <a:bodyPr/>
        <a:lstStyle/>
        <a:p>
          <a:endParaRPr lang="en-US"/>
        </a:p>
      </dgm:t>
    </dgm:pt>
    <dgm:pt modelId="{6C81232D-B623-4F39-9D2A-6A9FDB3A8793}">
      <dgm:prSet/>
      <dgm:spPr/>
      <dgm:t>
        <a:bodyPr/>
        <a:lstStyle/>
        <a:p>
          <a:pPr>
            <a:buNone/>
          </a:pPr>
          <a:r>
            <a:rPr lang="en-US" b="1" dirty="0" err="1"/>
            <a:t>ravnopravno</a:t>
          </a:r>
          <a:r>
            <a:rPr lang="en-US" b="1" dirty="0"/>
            <a:t> </a:t>
          </a:r>
          <a:r>
            <a:rPr lang="en-US" b="1" dirty="0" err="1"/>
            <a:t>sudjel</a:t>
          </a:r>
          <a:r>
            <a:rPr lang="hr-HR" b="1" dirty="0"/>
            <a:t>ovan</a:t>
          </a:r>
          <a:r>
            <a:rPr lang="en-US" b="1" dirty="0"/>
            <a:t>je u </a:t>
          </a:r>
          <a:r>
            <a:rPr lang="en-US" b="1" dirty="0" err="1"/>
            <a:t>profesionalnom</a:t>
          </a:r>
          <a:r>
            <a:rPr lang="en-US" b="1" dirty="0"/>
            <a:t> </a:t>
          </a:r>
          <a:r>
            <a:rPr lang="en-US" b="1" dirty="0" err="1"/>
            <a:t>životu</a:t>
          </a:r>
          <a:endParaRPr lang="en-US" dirty="0"/>
        </a:p>
      </dgm:t>
    </dgm:pt>
    <dgm:pt modelId="{66E791ED-FE64-4605-9C57-ADDEDBC0CDD5}" type="parTrans" cxnId="{1D8A9930-405F-4B11-A64C-A4CC5A7AB406}">
      <dgm:prSet/>
      <dgm:spPr/>
      <dgm:t>
        <a:bodyPr/>
        <a:lstStyle/>
        <a:p>
          <a:endParaRPr lang="en-US"/>
        </a:p>
      </dgm:t>
    </dgm:pt>
    <dgm:pt modelId="{70E5FE17-8226-421E-A08B-972CA0A266B5}" type="sibTrans" cxnId="{1D8A9930-405F-4B11-A64C-A4CC5A7AB406}">
      <dgm:prSet/>
      <dgm:spPr/>
      <dgm:t>
        <a:bodyPr/>
        <a:lstStyle/>
        <a:p>
          <a:endParaRPr lang="en-US"/>
        </a:p>
      </dgm:t>
    </dgm:pt>
    <dgm:pt modelId="{F9410726-D572-46CC-A242-5197FEEB475F}" type="pres">
      <dgm:prSet presAssocID="{D7D4F373-90BC-406D-B74D-E17FABD88877}" presName="outerComposite" presStyleCnt="0">
        <dgm:presLayoutVars>
          <dgm:chMax val="5"/>
          <dgm:dir/>
          <dgm:resizeHandles val="exact"/>
        </dgm:presLayoutVars>
      </dgm:prSet>
      <dgm:spPr/>
    </dgm:pt>
    <dgm:pt modelId="{7CE08BB0-55DA-4482-969F-200D3A56EDDC}" type="pres">
      <dgm:prSet presAssocID="{D7D4F373-90BC-406D-B74D-E17FABD88877}" presName="dummyMaxCanvas" presStyleCnt="0">
        <dgm:presLayoutVars/>
      </dgm:prSet>
      <dgm:spPr/>
    </dgm:pt>
    <dgm:pt modelId="{58BA4D05-A012-4602-BC5A-C7D0E4B3EC83}" type="pres">
      <dgm:prSet presAssocID="{D7D4F373-90BC-406D-B74D-E17FABD88877}" presName="ThreeNodes_1" presStyleLbl="node1" presStyleIdx="0" presStyleCnt="3">
        <dgm:presLayoutVars>
          <dgm:bulletEnabled val="1"/>
        </dgm:presLayoutVars>
      </dgm:prSet>
      <dgm:spPr/>
    </dgm:pt>
    <dgm:pt modelId="{43672AC5-BFAA-4FD6-8470-5D4FDFAA3C3B}" type="pres">
      <dgm:prSet presAssocID="{D7D4F373-90BC-406D-B74D-E17FABD88877}" presName="ThreeNodes_2" presStyleLbl="node1" presStyleIdx="1" presStyleCnt="3">
        <dgm:presLayoutVars>
          <dgm:bulletEnabled val="1"/>
        </dgm:presLayoutVars>
      </dgm:prSet>
      <dgm:spPr/>
    </dgm:pt>
    <dgm:pt modelId="{560BA2C0-7799-47B1-A8D8-5E994D2B1296}" type="pres">
      <dgm:prSet presAssocID="{D7D4F373-90BC-406D-B74D-E17FABD88877}" presName="ThreeNodes_3" presStyleLbl="node1" presStyleIdx="2" presStyleCnt="3">
        <dgm:presLayoutVars>
          <dgm:bulletEnabled val="1"/>
        </dgm:presLayoutVars>
      </dgm:prSet>
      <dgm:spPr/>
    </dgm:pt>
    <dgm:pt modelId="{55FCDB61-E04F-4AC1-84D0-7B123D79EFD2}" type="pres">
      <dgm:prSet presAssocID="{D7D4F373-90BC-406D-B74D-E17FABD88877}" presName="ThreeConn_1-2" presStyleLbl="fgAccFollowNode1" presStyleIdx="0" presStyleCnt="2">
        <dgm:presLayoutVars>
          <dgm:bulletEnabled val="1"/>
        </dgm:presLayoutVars>
      </dgm:prSet>
      <dgm:spPr/>
    </dgm:pt>
    <dgm:pt modelId="{D2E832DA-C0CE-44B3-927C-089AE5D3EF51}" type="pres">
      <dgm:prSet presAssocID="{D7D4F373-90BC-406D-B74D-E17FABD88877}" presName="ThreeConn_2-3" presStyleLbl="fgAccFollowNode1" presStyleIdx="1" presStyleCnt="2">
        <dgm:presLayoutVars>
          <dgm:bulletEnabled val="1"/>
        </dgm:presLayoutVars>
      </dgm:prSet>
      <dgm:spPr/>
    </dgm:pt>
    <dgm:pt modelId="{FCF57D35-06E1-4A32-93B5-1FDC0E1DDADF}" type="pres">
      <dgm:prSet presAssocID="{D7D4F373-90BC-406D-B74D-E17FABD88877}" presName="ThreeNodes_1_text" presStyleLbl="node1" presStyleIdx="2" presStyleCnt="3">
        <dgm:presLayoutVars>
          <dgm:bulletEnabled val="1"/>
        </dgm:presLayoutVars>
      </dgm:prSet>
      <dgm:spPr/>
    </dgm:pt>
    <dgm:pt modelId="{D71A645E-8046-41AE-855B-A79EE1D067EC}" type="pres">
      <dgm:prSet presAssocID="{D7D4F373-90BC-406D-B74D-E17FABD88877}" presName="ThreeNodes_2_text" presStyleLbl="node1" presStyleIdx="2" presStyleCnt="3">
        <dgm:presLayoutVars>
          <dgm:bulletEnabled val="1"/>
        </dgm:presLayoutVars>
      </dgm:prSet>
      <dgm:spPr/>
    </dgm:pt>
    <dgm:pt modelId="{88113ED0-E672-47FC-8B2E-5524474774C7}" type="pres">
      <dgm:prSet presAssocID="{D7D4F373-90BC-406D-B74D-E17FABD8887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50D3C05-4DBC-4FAA-AC73-F68C37B0ED03}" type="presOf" srcId="{823FFDA5-E5F3-456C-A22A-115D905594D1}" destId="{55FCDB61-E04F-4AC1-84D0-7B123D79EFD2}" srcOrd="0" destOrd="0" presId="urn:microsoft.com/office/officeart/2005/8/layout/vProcess5"/>
    <dgm:cxn modelId="{00B99C22-53AE-423B-A691-CB84B2A1F197}" srcId="{D7D4F373-90BC-406D-B74D-E17FABD88877}" destId="{D4E987D8-0919-48B0-A1A0-D3112438C8A3}" srcOrd="0" destOrd="0" parTransId="{68E3FA47-936B-4DF4-9E7E-6A8B5484C131}" sibTransId="{823FFDA5-E5F3-456C-A22A-115D905594D1}"/>
    <dgm:cxn modelId="{1D8A9930-405F-4B11-A64C-A4CC5A7AB406}" srcId="{D7D4F373-90BC-406D-B74D-E17FABD88877}" destId="{6C81232D-B623-4F39-9D2A-6A9FDB3A8793}" srcOrd="2" destOrd="0" parTransId="{66E791ED-FE64-4605-9C57-ADDEDBC0CDD5}" sibTransId="{70E5FE17-8226-421E-A08B-972CA0A266B5}"/>
    <dgm:cxn modelId="{3B81814A-E45B-4B52-B150-8668FF1D4ECE}" type="presOf" srcId="{2F00D6C1-D973-4A4F-813D-D18B5835D2CC}" destId="{43672AC5-BFAA-4FD6-8470-5D4FDFAA3C3B}" srcOrd="0" destOrd="0" presId="urn:microsoft.com/office/officeart/2005/8/layout/vProcess5"/>
    <dgm:cxn modelId="{21359686-2776-4ADF-87AC-57DF135A662E}" type="presOf" srcId="{6C81232D-B623-4F39-9D2A-6A9FDB3A8793}" destId="{560BA2C0-7799-47B1-A8D8-5E994D2B1296}" srcOrd="0" destOrd="0" presId="urn:microsoft.com/office/officeart/2005/8/layout/vProcess5"/>
    <dgm:cxn modelId="{6B04DA92-0796-475E-A867-0D03C8157889}" type="presOf" srcId="{D7D4F373-90BC-406D-B74D-E17FABD88877}" destId="{F9410726-D572-46CC-A242-5197FEEB475F}" srcOrd="0" destOrd="0" presId="urn:microsoft.com/office/officeart/2005/8/layout/vProcess5"/>
    <dgm:cxn modelId="{D0130EAE-CB5F-4740-8C13-67895CA1C2D8}" type="presOf" srcId="{94433B61-42BC-400A-92CD-D6ABBAFD9E3E}" destId="{D2E832DA-C0CE-44B3-927C-089AE5D3EF51}" srcOrd="0" destOrd="0" presId="urn:microsoft.com/office/officeart/2005/8/layout/vProcess5"/>
    <dgm:cxn modelId="{8967B6B7-CC55-4FEE-8692-385FB27CDDB4}" type="presOf" srcId="{6C81232D-B623-4F39-9D2A-6A9FDB3A8793}" destId="{88113ED0-E672-47FC-8B2E-5524474774C7}" srcOrd="1" destOrd="0" presId="urn:microsoft.com/office/officeart/2005/8/layout/vProcess5"/>
    <dgm:cxn modelId="{B16E94BD-E0B4-4224-ABAA-B113AD3B2140}" type="presOf" srcId="{D4E987D8-0919-48B0-A1A0-D3112438C8A3}" destId="{58BA4D05-A012-4602-BC5A-C7D0E4B3EC83}" srcOrd="0" destOrd="0" presId="urn:microsoft.com/office/officeart/2005/8/layout/vProcess5"/>
    <dgm:cxn modelId="{7D45C6CC-54BF-476C-A906-6D442004BFE2}" type="presOf" srcId="{2F00D6C1-D973-4A4F-813D-D18B5835D2CC}" destId="{D71A645E-8046-41AE-855B-A79EE1D067EC}" srcOrd="1" destOrd="0" presId="urn:microsoft.com/office/officeart/2005/8/layout/vProcess5"/>
    <dgm:cxn modelId="{8CEB33EB-DAB6-406A-A13A-B093492A068D}" srcId="{D7D4F373-90BC-406D-B74D-E17FABD88877}" destId="{2F00D6C1-D973-4A4F-813D-D18B5835D2CC}" srcOrd="1" destOrd="0" parTransId="{DF43C150-3856-40BF-BA2E-F5AB2BDFAF17}" sibTransId="{94433B61-42BC-400A-92CD-D6ABBAFD9E3E}"/>
    <dgm:cxn modelId="{9AED4FFD-D38C-4031-BB90-92CD340DD82C}" type="presOf" srcId="{D4E987D8-0919-48B0-A1A0-D3112438C8A3}" destId="{FCF57D35-06E1-4A32-93B5-1FDC0E1DDADF}" srcOrd="1" destOrd="0" presId="urn:microsoft.com/office/officeart/2005/8/layout/vProcess5"/>
    <dgm:cxn modelId="{7D24D136-1FEC-4CDF-B58C-8829EDE9964F}" type="presParOf" srcId="{F9410726-D572-46CC-A242-5197FEEB475F}" destId="{7CE08BB0-55DA-4482-969F-200D3A56EDDC}" srcOrd="0" destOrd="0" presId="urn:microsoft.com/office/officeart/2005/8/layout/vProcess5"/>
    <dgm:cxn modelId="{CDACEB53-AC04-40A1-9FFC-87AFDF0EC4AA}" type="presParOf" srcId="{F9410726-D572-46CC-A242-5197FEEB475F}" destId="{58BA4D05-A012-4602-BC5A-C7D0E4B3EC83}" srcOrd="1" destOrd="0" presId="urn:microsoft.com/office/officeart/2005/8/layout/vProcess5"/>
    <dgm:cxn modelId="{9948B345-57E0-4211-AF4D-7D8EA460A04A}" type="presParOf" srcId="{F9410726-D572-46CC-A242-5197FEEB475F}" destId="{43672AC5-BFAA-4FD6-8470-5D4FDFAA3C3B}" srcOrd="2" destOrd="0" presId="urn:microsoft.com/office/officeart/2005/8/layout/vProcess5"/>
    <dgm:cxn modelId="{49D130DA-31E7-4B39-A144-DF3B4745D90B}" type="presParOf" srcId="{F9410726-D572-46CC-A242-5197FEEB475F}" destId="{560BA2C0-7799-47B1-A8D8-5E994D2B1296}" srcOrd="3" destOrd="0" presId="urn:microsoft.com/office/officeart/2005/8/layout/vProcess5"/>
    <dgm:cxn modelId="{EA72552A-CA72-4516-AD8B-051E46C45707}" type="presParOf" srcId="{F9410726-D572-46CC-A242-5197FEEB475F}" destId="{55FCDB61-E04F-4AC1-84D0-7B123D79EFD2}" srcOrd="4" destOrd="0" presId="urn:microsoft.com/office/officeart/2005/8/layout/vProcess5"/>
    <dgm:cxn modelId="{800561F3-8E90-447E-A50C-C9BE7B667D6E}" type="presParOf" srcId="{F9410726-D572-46CC-A242-5197FEEB475F}" destId="{D2E832DA-C0CE-44B3-927C-089AE5D3EF51}" srcOrd="5" destOrd="0" presId="urn:microsoft.com/office/officeart/2005/8/layout/vProcess5"/>
    <dgm:cxn modelId="{F2B6A2BB-8C7C-4027-99D4-4EE318D0D2EA}" type="presParOf" srcId="{F9410726-D572-46CC-A242-5197FEEB475F}" destId="{FCF57D35-06E1-4A32-93B5-1FDC0E1DDADF}" srcOrd="6" destOrd="0" presId="urn:microsoft.com/office/officeart/2005/8/layout/vProcess5"/>
    <dgm:cxn modelId="{C7DE332C-B9C6-4176-BB46-6498F0671B38}" type="presParOf" srcId="{F9410726-D572-46CC-A242-5197FEEB475F}" destId="{D71A645E-8046-41AE-855B-A79EE1D067EC}" srcOrd="7" destOrd="0" presId="urn:microsoft.com/office/officeart/2005/8/layout/vProcess5"/>
    <dgm:cxn modelId="{18D64742-9E28-4CAA-98E2-5C30B0AE8AC2}" type="presParOf" srcId="{F9410726-D572-46CC-A242-5197FEEB475F}" destId="{88113ED0-E672-47FC-8B2E-5524474774C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B5626-1F9A-4FF6-92F0-FFCC73D4052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0C47D2-37E6-4EA4-A820-5B5203DCD6A1}">
      <dgm:prSet/>
      <dgm:spPr/>
      <dgm:t>
        <a:bodyPr/>
        <a:lstStyle/>
        <a:p>
          <a:r>
            <a:rPr lang="en-US"/>
            <a:t>Kada osoba ima </a:t>
          </a:r>
          <a:r>
            <a:rPr lang="en-US" b="1"/>
            <a:t>trajno ili privremeno ograničenje radne sposobnosti</a:t>
          </a:r>
          <a:r>
            <a:rPr lang="en-US"/>
            <a:t>,</a:t>
          </a:r>
        </a:p>
      </dgm:t>
    </dgm:pt>
    <dgm:pt modelId="{F9E80A6A-2221-4763-8DB6-469EC360D717}" type="parTrans" cxnId="{FCCA4CBB-D698-47B0-8872-9CF0CF43A44C}">
      <dgm:prSet/>
      <dgm:spPr/>
      <dgm:t>
        <a:bodyPr/>
        <a:lstStyle/>
        <a:p>
          <a:endParaRPr lang="en-US"/>
        </a:p>
      </dgm:t>
    </dgm:pt>
    <dgm:pt modelId="{A48ADB7A-3D52-4736-8C89-B7A0160A169F}" type="sibTrans" cxnId="{FCCA4CBB-D698-47B0-8872-9CF0CF43A44C}">
      <dgm:prSet/>
      <dgm:spPr/>
      <dgm:t>
        <a:bodyPr/>
        <a:lstStyle/>
        <a:p>
          <a:endParaRPr lang="en-US"/>
        </a:p>
      </dgm:t>
    </dgm:pt>
    <dgm:pt modelId="{401F495E-6CDB-4ED6-9617-0056387F32A4}">
      <dgm:prSet/>
      <dgm:spPr/>
      <dgm:t>
        <a:bodyPr/>
        <a:lstStyle/>
        <a:p>
          <a:r>
            <a:rPr lang="en-US" dirty="0"/>
            <a:t>Kada </a:t>
          </a:r>
          <a:r>
            <a:rPr lang="en-US" dirty="0" err="1"/>
            <a:t>prilagodba</a:t>
          </a:r>
          <a:r>
            <a:rPr lang="en-US" dirty="0"/>
            <a:t> </a:t>
          </a:r>
          <a:r>
            <a:rPr lang="en-US" dirty="0" err="1"/>
            <a:t>omogućuje</a:t>
          </a:r>
          <a:r>
            <a:rPr lang="en-US" dirty="0"/>
            <a:t> da</a:t>
          </a:r>
          <a:r>
            <a:rPr lang="hr-HR" dirty="0"/>
            <a:t> osoba</a:t>
          </a:r>
          <a:r>
            <a:rPr lang="en-US" dirty="0"/>
            <a:t>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dalje</a:t>
          </a:r>
          <a:r>
            <a:rPr lang="en-US" b="1" dirty="0"/>
            <a:t> </a:t>
          </a:r>
          <a:r>
            <a:rPr lang="en-US" b="1" dirty="0" err="1"/>
            <a:t>radi</a:t>
          </a:r>
          <a:r>
            <a:rPr lang="en-US" b="1" dirty="0"/>
            <a:t> </a:t>
          </a:r>
          <a:r>
            <a:rPr lang="en-US" b="1" dirty="0" err="1"/>
            <a:t>uz</a:t>
          </a:r>
          <a:r>
            <a:rPr lang="en-US" b="1" dirty="0"/>
            <a:t> </a:t>
          </a:r>
          <a:r>
            <a:rPr lang="en-US" b="1" dirty="0" err="1"/>
            <a:t>smanjeno</a:t>
          </a:r>
          <a:r>
            <a:rPr lang="en-US" b="1" dirty="0"/>
            <a:t> </a:t>
          </a:r>
          <a:r>
            <a:rPr lang="en-US" b="1" dirty="0" err="1"/>
            <a:t>opterećenje</a:t>
          </a:r>
          <a:r>
            <a:rPr lang="en-US" b="1" dirty="0"/>
            <a:t> </a:t>
          </a:r>
          <a:r>
            <a:rPr lang="en-US" b="1" dirty="0" err="1"/>
            <a:t>ili</a:t>
          </a:r>
          <a:r>
            <a:rPr lang="en-US" b="1" dirty="0"/>
            <a:t> </a:t>
          </a:r>
          <a:r>
            <a:rPr lang="hr-HR" b="1" dirty="0"/>
            <a:t>uz </a:t>
          </a:r>
          <a:r>
            <a:rPr lang="en-US" b="1" dirty="0" err="1"/>
            <a:t>dru</a:t>
          </a:r>
          <a:r>
            <a:rPr lang="hr-HR" b="1" dirty="0"/>
            <a:t>ga</a:t>
          </a:r>
          <a:r>
            <a:rPr lang="en-US" b="1" dirty="0" err="1"/>
            <a:t>čije</a:t>
          </a:r>
          <a:r>
            <a:rPr lang="en-US" b="1" dirty="0"/>
            <a:t> </a:t>
          </a:r>
          <a:r>
            <a:rPr lang="en-US" b="1" dirty="0" err="1"/>
            <a:t>uvjete</a:t>
          </a:r>
          <a:r>
            <a:rPr lang="en-US" dirty="0"/>
            <a:t>,</a:t>
          </a:r>
        </a:p>
      </dgm:t>
    </dgm:pt>
    <dgm:pt modelId="{80937078-6D3D-46D4-9650-EB9ACE886F01}" type="parTrans" cxnId="{BB13C264-3A7A-4526-91BF-919A1F5C274D}">
      <dgm:prSet/>
      <dgm:spPr/>
      <dgm:t>
        <a:bodyPr/>
        <a:lstStyle/>
        <a:p>
          <a:endParaRPr lang="en-US"/>
        </a:p>
      </dgm:t>
    </dgm:pt>
    <dgm:pt modelId="{E6C45BA9-3CB6-4D4A-B1F3-94A7CB75D441}" type="sibTrans" cxnId="{BB13C264-3A7A-4526-91BF-919A1F5C274D}">
      <dgm:prSet/>
      <dgm:spPr/>
      <dgm:t>
        <a:bodyPr/>
        <a:lstStyle/>
        <a:p>
          <a:endParaRPr lang="en-US"/>
        </a:p>
      </dgm:t>
    </dgm:pt>
    <dgm:pt modelId="{0F7681DD-C2F6-4046-8E4E-DC75CD19435B}">
      <dgm:prSet/>
      <dgm:spPr/>
      <dgm:t>
        <a:bodyPr/>
        <a:lstStyle/>
        <a:p>
          <a:r>
            <a:rPr lang="en-US" dirty="0"/>
            <a:t>Kada </a:t>
          </a:r>
          <a:r>
            <a:rPr lang="en-US" b="1" dirty="0" err="1"/>
            <a:t>trošak</a:t>
          </a:r>
          <a:r>
            <a:rPr lang="en-US" b="1" dirty="0"/>
            <a:t> </a:t>
          </a:r>
          <a:r>
            <a:rPr lang="en-US" b="1" dirty="0" err="1"/>
            <a:t>prilagodbe</a:t>
          </a:r>
          <a:r>
            <a:rPr lang="en-US" b="1" dirty="0"/>
            <a:t> </a:t>
          </a:r>
          <a:r>
            <a:rPr lang="en-US" b="1" dirty="0" err="1"/>
            <a:t>nije</a:t>
          </a:r>
          <a:r>
            <a:rPr lang="hr-HR" b="1" dirty="0"/>
            <a:t> </a:t>
          </a:r>
          <a:r>
            <a:rPr lang="en-US" b="1" dirty="0" err="1"/>
            <a:t>razmjeran</a:t>
          </a:r>
          <a:r>
            <a:rPr lang="en-US" dirty="0"/>
            <a:t> u </a:t>
          </a:r>
          <a:r>
            <a:rPr lang="en-US" dirty="0" err="1"/>
            <a:t>odnosu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koristi</a:t>
          </a:r>
          <a:r>
            <a:rPr lang="en-US" dirty="0"/>
            <a:t> </a:t>
          </a:r>
          <a:r>
            <a:rPr lang="en-US" dirty="0" err="1"/>
            <a:t>koje</a:t>
          </a:r>
          <a:r>
            <a:rPr lang="en-US" dirty="0"/>
            <a:t> </a:t>
          </a:r>
          <a:r>
            <a:rPr lang="en-US" dirty="0" err="1"/>
            <a:t>donosi</a:t>
          </a:r>
          <a:r>
            <a:rPr lang="en-US" dirty="0"/>
            <a:t>.</a:t>
          </a:r>
        </a:p>
      </dgm:t>
    </dgm:pt>
    <dgm:pt modelId="{F06A2C79-6583-4482-B37C-845861FE2F75}" type="parTrans" cxnId="{2000D768-89F1-42B7-8CA7-ABE08C3FD7C5}">
      <dgm:prSet/>
      <dgm:spPr/>
      <dgm:t>
        <a:bodyPr/>
        <a:lstStyle/>
        <a:p>
          <a:endParaRPr lang="en-US"/>
        </a:p>
      </dgm:t>
    </dgm:pt>
    <dgm:pt modelId="{5B903AEC-46C3-4015-8C82-4932BB6BBABF}" type="sibTrans" cxnId="{2000D768-89F1-42B7-8CA7-ABE08C3FD7C5}">
      <dgm:prSet/>
      <dgm:spPr/>
      <dgm:t>
        <a:bodyPr/>
        <a:lstStyle/>
        <a:p>
          <a:endParaRPr lang="en-US"/>
        </a:p>
      </dgm:t>
    </dgm:pt>
    <dgm:pt modelId="{C8B57AE1-29A4-437B-9A87-E2DF9FBC8C97}">
      <dgm:prSet/>
      <dgm:spPr/>
      <dgm:t>
        <a:bodyPr/>
        <a:lstStyle/>
        <a:p>
          <a:r>
            <a:rPr lang="hr-HR" dirty="0"/>
            <a:t>U PRAKSI: </a:t>
          </a:r>
          <a:endParaRPr lang="en-US" dirty="0"/>
        </a:p>
      </dgm:t>
    </dgm:pt>
    <dgm:pt modelId="{755F8735-6495-4AE7-8672-EA9A017E87D5}" type="parTrans" cxnId="{C938E0E9-D5F3-48D0-8B14-8CABCB99A101}">
      <dgm:prSet/>
      <dgm:spPr/>
      <dgm:t>
        <a:bodyPr/>
        <a:lstStyle/>
        <a:p>
          <a:endParaRPr lang="en-US"/>
        </a:p>
      </dgm:t>
    </dgm:pt>
    <dgm:pt modelId="{1621F4E5-CD81-4994-BA5C-B0B94CB93406}" type="sibTrans" cxnId="{C938E0E9-D5F3-48D0-8B14-8CABCB99A101}">
      <dgm:prSet/>
      <dgm:spPr/>
      <dgm:t>
        <a:bodyPr/>
        <a:lstStyle/>
        <a:p>
          <a:endParaRPr lang="en-US"/>
        </a:p>
      </dgm:t>
    </dgm:pt>
    <dgm:pt modelId="{A57C823E-1FD7-4FD7-9ADF-6EBF382CD8B8}">
      <dgm:prSet/>
      <dgm:spPr/>
      <dgm:t>
        <a:bodyPr/>
        <a:lstStyle/>
        <a:p>
          <a:r>
            <a:rPr lang="en-US"/>
            <a:t>kod </a:t>
          </a:r>
          <a:r>
            <a:rPr lang="en-US" b="1"/>
            <a:t>zapošljavanja</a:t>
          </a:r>
          <a:r>
            <a:rPr lang="en-US"/>
            <a:t> novih radnika,</a:t>
          </a:r>
        </a:p>
      </dgm:t>
    </dgm:pt>
    <dgm:pt modelId="{B4FFAFA1-6D2D-4A9B-B6D6-8E1B639350D3}" type="parTrans" cxnId="{9AFB95CF-5DD1-4BCC-9D07-2670ADA344AC}">
      <dgm:prSet/>
      <dgm:spPr/>
      <dgm:t>
        <a:bodyPr/>
        <a:lstStyle/>
        <a:p>
          <a:endParaRPr lang="en-US"/>
        </a:p>
      </dgm:t>
    </dgm:pt>
    <dgm:pt modelId="{79AA9EF3-7EB1-4069-9798-59977FDFC55C}" type="sibTrans" cxnId="{9AFB95CF-5DD1-4BCC-9D07-2670ADA344AC}">
      <dgm:prSet/>
      <dgm:spPr/>
      <dgm:t>
        <a:bodyPr/>
        <a:lstStyle/>
        <a:p>
          <a:endParaRPr lang="en-US"/>
        </a:p>
      </dgm:t>
    </dgm:pt>
    <dgm:pt modelId="{48ABD5DC-4FF6-48F2-965F-46DC6219D620}">
      <dgm:prSet/>
      <dgm:spPr/>
      <dgm:t>
        <a:bodyPr/>
        <a:lstStyle/>
        <a:p>
          <a:r>
            <a:rPr lang="en-US"/>
            <a:t>nakon </a:t>
          </a:r>
          <a:r>
            <a:rPr lang="en-US" b="1"/>
            <a:t>ozljede, bolesti ili pogoršanja zdravstvenog stanja</a:t>
          </a:r>
          <a:r>
            <a:rPr lang="en-US"/>
            <a:t>,</a:t>
          </a:r>
        </a:p>
      </dgm:t>
    </dgm:pt>
    <dgm:pt modelId="{3B1EA105-B19E-4435-A54A-6F2ADD9D4AB4}" type="parTrans" cxnId="{8E790597-AA96-4A4E-AD4F-681DD2555709}">
      <dgm:prSet/>
      <dgm:spPr/>
      <dgm:t>
        <a:bodyPr/>
        <a:lstStyle/>
        <a:p>
          <a:endParaRPr lang="en-US"/>
        </a:p>
      </dgm:t>
    </dgm:pt>
    <dgm:pt modelId="{A16941C4-C27E-44F3-AEE6-19D7F435AB48}" type="sibTrans" cxnId="{8E790597-AA96-4A4E-AD4F-681DD2555709}">
      <dgm:prSet/>
      <dgm:spPr/>
      <dgm:t>
        <a:bodyPr/>
        <a:lstStyle/>
        <a:p>
          <a:endParaRPr lang="en-US"/>
        </a:p>
      </dgm:t>
    </dgm:pt>
    <dgm:pt modelId="{CC9238FA-CDC3-4DCC-8959-3CF7406D85D3}">
      <dgm:prSet/>
      <dgm:spPr/>
      <dgm:t>
        <a:bodyPr/>
        <a:lstStyle/>
        <a:p>
          <a:r>
            <a:rPr lang="en-US"/>
            <a:t>kod </a:t>
          </a:r>
          <a:r>
            <a:rPr lang="en-US" b="1"/>
            <a:t>promjene radnog mjesta</a:t>
          </a:r>
          <a:r>
            <a:rPr lang="en-US"/>
            <a:t> unutar organizacije.</a:t>
          </a:r>
        </a:p>
      </dgm:t>
    </dgm:pt>
    <dgm:pt modelId="{7B0381E3-7D33-41B5-A7AB-83BA676D4B64}" type="parTrans" cxnId="{04D7ACD6-5FB0-40AD-848F-814189B61EC8}">
      <dgm:prSet/>
      <dgm:spPr/>
      <dgm:t>
        <a:bodyPr/>
        <a:lstStyle/>
        <a:p>
          <a:endParaRPr lang="en-US"/>
        </a:p>
      </dgm:t>
    </dgm:pt>
    <dgm:pt modelId="{F1673206-8248-4B75-AF7D-63EE91DE0EEF}" type="sibTrans" cxnId="{04D7ACD6-5FB0-40AD-848F-814189B61EC8}">
      <dgm:prSet/>
      <dgm:spPr/>
      <dgm:t>
        <a:bodyPr/>
        <a:lstStyle/>
        <a:p>
          <a:endParaRPr lang="en-US"/>
        </a:p>
      </dgm:t>
    </dgm:pt>
    <dgm:pt modelId="{FCE3EA6E-EAFB-4669-BBEC-2B59EB1AA1ED}" type="pres">
      <dgm:prSet presAssocID="{C13B5626-1F9A-4FF6-92F0-FFCC73D4052F}" presName="linear" presStyleCnt="0">
        <dgm:presLayoutVars>
          <dgm:animLvl val="lvl"/>
          <dgm:resizeHandles val="exact"/>
        </dgm:presLayoutVars>
      </dgm:prSet>
      <dgm:spPr/>
    </dgm:pt>
    <dgm:pt modelId="{535941E0-0767-4BED-AC7D-89D4B54373A5}" type="pres">
      <dgm:prSet presAssocID="{320C47D2-37E6-4EA4-A820-5B5203DCD6A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A539935-6AEA-4A75-A781-50B9EE9D912D}" type="pres">
      <dgm:prSet presAssocID="{A48ADB7A-3D52-4736-8C89-B7A0160A169F}" presName="spacer" presStyleCnt="0"/>
      <dgm:spPr/>
    </dgm:pt>
    <dgm:pt modelId="{9F86F546-4FB4-49F4-8DA3-EE2D8BEF27C3}" type="pres">
      <dgm:prSet presAssocID="{401F495E-6CDB-4ED6-9617-0056387F32A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F1597A0-14D2-4EDC-B6EF-A58EE93888E4}" type="pres">
      <dgm:prSet presAssocID="{E6C45BA9-3CB6-4D4A-B1F3-94A7CB75D441}" presName="spacer" presStyleCnt="0"/>
      <dgm:spPr/>
    </dgm:pt>
    <dgm:pt modelId="{A564E865-4C01-48B6-A24A-EA00AF9F6CDE}" type="pres">
      <dgm:prSet presAssocID="{0F7681DD-C2F6-4046-8E4E-DC75CD19435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E332EFD-CAC5-41B5-BC32-5C2595155AC1}" type="pres">
      <dgm:prSet presAssocID="{5B903AEC-46C3-4015-8C82-4932BB6BBABF}" presName="spacer" presStyleCnt="0"/>
      <dgm:spPr/>
    </dgm:pt>
    <dgm:pt modelId="{1DFDC16A-E3DC-40C6-A681-7543C446A16C}" type="pres">
      <dgm:prSet presAssocID="{C8B57AE1-29A4-437B-9A87-E2DF9FBC8C9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C2C1033-20C6-4DC8-A980-E8C28561CA24}" type="pres">
      <dgm:prSet presAssocID="{1621F4E5-CD81-4994-BA5C-B0B94CB93406}" presName="spacer" presStyleCnt="0"/>
      <dgm:spPr/>
    </dgm:pt>
    <dgm:pt modelId="{6E612B34-DCA0-4FC8-9F14-03B7A615A197}" type="pres">
      <dgm:prSet presAssocID="{A57C823E-1FD7-4FD7-9ADF-6EBF382CD8B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B8FD718-E73A-49D7-ABF3-864D69A7E4E5}" type="pres">
      <dgm:prSet presAssocID="{79AA9EF3-7EB1-4069-9798-59977FDFC55C}" presName="spacer" presStyleCnt="0"/>
      <dgm:spPr/>
    </dgm:pt>
    <dgm:pt modelId="{5BFC8AF0-10BC-4FC6-8FF6-C83727D76936}" type="pres">
      <dgm:prSet presAssocID="{48ABD5DC-4FF6-48F2-965F-46DC6219D62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CD9E4DA-148D-48E1-80CC-C0A4820D8811}" type="pres">
      <dgm:prSet presAssocID="{A16941C4-C27E-44F3-AEE6-19D7F435AB48}" presName="spacer" presStyleCnt="0"/>
      <dgm:spPr/>
    </dgm:pt>
    <dgm:pt modelId="{621BC241-799B-4354-B8B8-411A23336560}" type="pres">
      <dgm:prSet presAssocID="{CC9238FA-CDC3-4DCC-8959-3CF7406D85D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B13C264-3A7A-4526-91BF-919A1F5C274D}" srcId="{C13B5626-1F9A-4FF6-92F0-FFCC73D4052F}" destId="{401F495E-6CDB-4ED6-9617-0056387F32A4}" srcOrd="1" destOrd="0" parTransId="{80937078-6D3D-46D4-9650-EB9ACE886F01}" sibTransId="{E6C45BA9-3CB6-4D4A-B1F3-94A7CB75D441}"/>
    <dgm:cxn modelId="{C568D165-3826-45AE-98CE-9A110B5BF1C5}" type="presOf" srcId="{C13B5626-1F9A-4FF6-92F0-FFCC73D4052F}" destId="{FCE3EA6E-EAFB-4669-BBEC-2B59EB1AA1ED}" srcOrd="0" destOrd="0" presId="urn:microsoft.com/office/officeart/2005/8/layout/vList2"/>
    <dgm:cxn modelId="{79099C68-A1EA-4599-BDE2-B4DD4E72EC38}" type="presOf" srcId="{48ABD5DC-4FF6-48F2-965F-46DC6219D620}" destId="{5BFC8AF0-10BC-4FC6-8FF6-C83727D76936}" srcOrd="0" destOrd="0" presId="urn:microsoft.com/office/officeart/2005/8/layout/vList2"/>
    <dgm:cxn modelId="{2000D768-89F1-42B7-8CA7-ABE08C3FD7C5}" srcId="{C13B5626-1F9A-4FF6-92F0-FFCC73D4052F}" destId="{0F7681DD-C2F6-4046-8E4E-DC75CD19435B}" srcOrd="2" destOrd="0" parTransId="{F06A2C79-6583-4482-B37C-845861FE2F75}" sibTransId="{5B903AEC-46C3-4015-8C82-4932BB6BBABF}"/>
    <dgm:cxn modelId="{16617756-0D41-4216-8D00-9BAB161DE5A6}" type="presOf" srcId="{320C47D2-37E6-4EA4-A820-5B5203DCD6A1}" destId="{535941E0-0767-4BED-AC7D-89D4B54373A5}" srcOrd="0" destOrd="0" presId="urn:microsoft.com/office/officeart/2005/8/layout/vList2"/>
    <dgm:cxn modelId="{9B1DD979-AAD4-4294-960E-61C3D44276CC}" type="presOf" srcId="{401F495E-6CDB-4ED6-9617-0056387F32A4}" destId="{9F86F546-4FB4-49F4-8DA3-EE2D8BEF27C3}" srcOrd="0" destOrd="0" presId="urn:microsoft.com/office/officeart/2005/8/layout/vList2"/>
    <dgm:cxn modelId="{5D4D9293-64A8-47F4-B765-AECBDA3C5136}" type="presOf" srcId="{0F7681DD-C2F6-4046-8E4E-DC75CD19435B}" destId="{A564E865-4C01-48B6-A24A-EA00AF9F6CDE}" srcOrd="0" destOrd="0" presId="urn:microsoft.com/office/officeart/2005/8/layout/vList2"/>
    <dgm:cxn modelId="{8E790597-AA96-4A4E-AD4F-681DD2555709}" srcId="{C13B5626-1F9A-4FF6-92F0-FFCC73D4052F}" destId="{48ABD5DC-4FF6-48F2-965F-46DC6219D620}" srcOrd="5" destOrd="0" parTransId="{3B1EA105-B19E-4435-A54A-6F2ADD9D4AB4}" sibTransId="{A16941C4-C27E-44F3-AEE6-19D7F435AB48}"/>
    <dgm:cxn modelId="{31BD29B2-CD6D-4372-8A80-6ECFA146F997}" type="presOf" srcId="{CC9238FA-CDC3-4DCC-8959-3CF7406D85D3}" destId="{621BC241-799B-4354-B8B8-411A23336560}" srcOrd="0" destOrd="0" presId="urn:microsoft.com/office/officeart/2005/8/layout/vList2"/>
    <dgm:cxn modelId="{D409E8BA-70BD-4E05-8459-03EEC2DE014B}" type="presOf" srcId="{A57C823E-1FD7-4FD7-9ADF-6EBF382CD8B8}" destId="{6E612B34-DCA0-4FC8-9F14-03B7A615A197}" srcOrd="0" destOrd="0" presId="urn:microsoft.com/office/officeart/2005/8/layout/vList2"/>
    <dgm:cxn modelId="{FCCA4CBB-D698-47B0-8872-9CF0CF43A44C}" srcId="{C13B5626-1F9A-4FF6-92F0-FFCC73D4052F}" destId="{320C47D2-37E6-4EA4-A820-5B5203DCD6A1}" srcOrd="0" destOrd="0" parTransId="{F9E80A6A-2221-4763-8DB6-469EC360D717}" sibTransId="{A48ADB7A-3D52-4736-8C89-B7A0160A169F}"/>
    <dgm:cxn modelId="{9AFB95CF-5DD1-4BCC-9D07-2670ADA344AC}" srcId="{C13B5626-1F9A-4FF6-92F0-FFCC73D4052F}" destId="{A57C823E-1FD7-4FD7-9ADF-6EBF382CD8B8}" srcOrd="4" destOrd="0" parTransId="{B4FFAFA1-6D2D-4A9B-B6D6-8E1B639350D3}" sibTransId="{79AA9EF3-7EB1-4069-9798-59977FDFC55C}"/>
    <dgm:cxn modelId="{04D7ACD6-5FB0-40AD-848F-814189B61EC8}" srcId="{C13B5626-1F9A-4FF6-92F0-FFCC73D4052F}" destId="{CC9238FA-CDC3-4DCC-8959-3CF7406D85D3}" srcOrd="6" destOrd="0" parTransId="{7B0381E3-7D33-41B5-A7AB-83BA676D4B64}" sibTransId="{F1673206-8248-4B75-AF7D-63EE91DE0EEF}"/>
    <dgm:cxn modelId="{7A8C9EE0-9B42-4BA3-9CF6-663B5335B159}" type="presOf" srcId="{C8B57AE1-29A4-437B-9A87-E2DF9FBC8C97}" destId="{1DFDC16A-E3DC-40C6-A681-7543C446A16C}" srcOrd="0" destOrd="0" presId="urn:microsoft.com/office/officeart/2005/8/layout/vList2"/>
    <dgm:cxn modelId="{C938E0E9-D5F3-48D0-8B14-8CABCB99A101}" srcId="{C13B5626-1F9A-4FF6-92F0-FFCC73D4052F}" destId="{C8B57AE1-29A4-437B-9A87-E2DF9FBC8C97}" srcOrd="3" destOrd="0" parTransId="{755F8735-6495-4AE7-8672-EA9A017E87D5}" sibTransId="{1621F4E5-CD81-4994-BA5C-B0B94CB93406}"/>
    <dgm:cxn modelId="{2C3B18CC-8B7D-450B-98C7-3A5AF8BC14E1}" type="presParOf" srcId="{FCE3EA6E-EAFB-4669-BBEC-2B59EB1AA1ED}" destId="{535941E0-0767-4BED-AC7D-89D4B54373A5}" srcOrd="0" destOrd="0" presId="urn:microsoft.com/office/officeart/2005/8/layout/vList2"/>
    <dgm:cxn modelId="{39AB84CA-F0EE-4F33-9598-76FE8E21D077}" type="presParOf" srcId="{FCE3EA6E-EAFB-4669-BBEC-2B59EB1AA1ED}" destId="{6A539935-6AEA-4A75-A781-50B9EE9D912D}" srcOrd="1" destOrd="0" presId="urn:microsoft.com/office/officeart/2005/8/layout/vList2"/>
    <dgm:cxn modelId="{D37DE396-4664-4187-BED1-02B54120131A}" type="presParOf" srcId="{FCE3EA6E-EAFB-4669-BBEC-2B59EB1AA1ED}" destId="{9F86F546-4FB4-49F4-8DA3-EE2D8BEF27C3}" srcOrd="2" destOrd="0" presId="urn:microsoft.com/office/officeart/2005/8/layout/vList2"/>
    <dgm:cxn modelId="{29E066F9-1E5C-45D0-96CC-43B7DD817DF6}" type="presParOf" srcId="{FCE3EA6E-EAFB-4669-BBEC-2B59EB1AA1ED}" destId="{2F1597A0-14D2-4EDC-B6EF-A58EE93888E4}" srcOrd="3" destOrd="0" presId="urn:microsoft.com/office/officeart/2005/8/layout/vList2"/>
    <dgm:cxn modelId="{B7C21237-D0E3-4003-A600-2EE93FFD884D}" type="presParOf" srcId="{FCE3EA6E-EAFB-4669-BBEC-2B59EB1AA1ED}" destId="{A564E865-4C01-48B6-A24A-EA00AF9F6CDE}" srcOrd="4" destOrd="0" presId="urn:microsoft.com/office/officeart/2005/8/layout/vList2"/>
    <dgm:cxn modelId="{D2E49594-6066-4758-8298-F392816D21A7}" type="presParOf" srcId="{FCE3EA6E-EAFB-4669-BBEC-2B59EB1AA1ED}" destId="{DE332EFD-CAC5-41B5-BC32-5C2595155AC1}" srcOrd="5" destOrd="0" presId="urn:microsoft.com/office/officeart/2005/8/layout/vList2"/>
    <dgm:cxn modelId="{EB0F6EB7-79EA-4979-8F29-E910F98A298B}" type="presParOf" srcId="{FCE3EA6E-EAFB-4669-BBEC-2B59EB1AA1ED}" destId="{1DFDC16A-E3DC-40C6-A681-7543C446A16C}" srcOrd="6" destOrd="0" presId="urn:microsoft.com/office/officeart/2005/8/layout/vList2"/>
    <dgm:cxn modelId="{8AA724B1-9C5E-4D06-B413-F07BDCD8B110}" type="presParOf" srcId="{FCE3EA6E-EAFB-4669-BBEC-2B59EB1AA1ED}" destId="{9C2C1033-20C6-4DC8-A980-E8C28561CA24}" srcOrd="7" destOrd="0" presId="urn:microsoft.com/office/officeart/2005/8/layout/vList2"/>
    <dgm:cxn modelId="{487E8ED9-9F37-4ABF-9638-189AD3243A68}" type="presParOf" srcId="{FCE3EA6E-EAFB-4669-BBEC-2B59EB1AA1ED}" destId="{6E612B34-DCA0-4FC8-9F14-03B7A615A197}" srcOrd="8" destOrd="0" presId="urn:microsoft.com/office/officeart/2005/8/layout/vList2"/>
    <dgm:cxn modelId="{B547B1A9-ADE2-4DE9-B942-24D97415C050}" type="presParOf" srcId="{FCE3EA6E-EAFB-4669-BBEC-2B59EB1AA1ED}" destId="{3B8FD718-E73A-49D7-ABF3-864D69A7E4E5}" srcOrd="9" destOrd="0" presId="urn:microsoft.com/office/officeart/2005/8/layout/vList2"/>
    <dgm:cxn modelId="{AB2BF985-634A-4142-BED1-2626618ECF48}" type="presParOf" srcId="{FCE3EA6E-EAFB-4669-BBEC-2B59EB1AA1ED}" destId="{5BFC8AF0-10BC-4FC6-8FF6-C83727D76936}" srcOrd="10" destOrd="0" presId="urn:microsoft.com/office/officeart/2005/8/layout/vList2"/>
    <dgm:cxn modelId="{94C49FA3-8714-40B1-90DA-723C009A9346}" type="presParOf" srcId="{FCE3EA6E-EAFB-4669-BBEC-2B59EB1AA1ED}" destId="{3CD9E4DA-148D-48E1-80CC-C0A4820D8811}" srcOrd="11" destOrd="0" presId="urn:microsoft.com/office/officeart/2005/8/layout/vList2"/>
    <dgm:cxn modelId="{3CC8FED3-A96F-4031-957C-F1D9B1909C82}" type="presParOf" srcId="{FCE3EA6E-EAFB-4669-BBEC-2B59EB1AA1ED}" destId="{621BC241-799B-4354-B8B8-411A2333656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03CDD7-02C1-441D-8934-B87260B7D27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532EA8-F560-4745-B4E6-3ABD9EF44FA9}">
      <dgm:prSet/>
      <dgm:spPr/>
      <dgm:t>
        <a:bodyPr/>
        <a:lstStyle/>
        <a:p>
          <a:r>
            <a:rPr lang="hr-HR" dirty="0"/>
            <a:t>Poslodavac– inicira postupak i provodi prilagodbu</a:t>
          </a:r>
          <a:endParaRPr lang="en-US" dirty="0"/>
        </a:p>
      </dgm:t>
    </dgm:pt>
    <dgm:pt modelId="{30D9DE87-6DA7-42A7-9692-8EF1559EC776}" type="parTrans" cxnId="{A7C22AEA-0C78-4210-8AD2-8D5EBCEAD6D6}">
      <dgm:prSet/>
      <dgm:spPr/>
      <dgm:t>
        <a:bodyPr/>
        <a:lstStyle/>
        <a:p>
          <a:endParaRPr lang="en-US"/>
        </a:p>
      </dgm:t>
    </dgm:pt>
    <dgm:pt modelId="{FACC6A23-908A-4FC2-BA0F-19D71888C20B}" type="sibTrans" cxnId="{A7C22AEA-0C78-4210-8AD2-8D5EBCEAD6D6}">
      <dgm:prSet/>
      <dgm:spPr/>
      <dgm:t>
        <a:bodyPr/>
        <a:lstStyle/>
        <a:p>
          <a:endParaRPr lang="en-US"/>
        </a:p>
      </dgm:t>
    </dgm:pt>
    <dgm:pt modelId="{12FF7A66-0B7E-4321-9334-79C63E42E7CD}">
      <dgm:prSet/>
      <dgm:spPr/>
      <dgm:t>
        <a:bodyPr/>
        <a:lstStyle/>
        <a:p>
          <a:r>
            <a:rPr lang="en-US" b="1" dirty="0"/>
            <a:t>Medicina rada</a:t>
          </a:r>
          <a:r>
            <a:rPr lang="en-US" dirty="0"/>
            <a:t> – </a:t>
          </a:r>
          <a:r>
            <a:rPr lang="en-US" dirty="0" err="1"/>
            <a:t>daje</a:t>
          </a:r>
          <a:r>
            <a:rPr lang="en-US" dirty="0"/>
            <a:t> </a:t>
          </a:r>
          <a:r>
            <a:rPr lang="en-US" dirty="0" err="1"/>
            <a:t>mišljenje</a:t>
          </a:r>
          <a:r>
            <a:rPr lang="en-US" dirty="0"/>
            <a:t> o </a:t>
          </a:r>
          <a:r>
            <a:rPr lang="en-US" dirty="0" err="1"/>
            <a:t>ograničenjima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mogućnostima</a:t>
          </a:r>
          <a:r>
            <a:rPr lang="en-US" dirty="0"/>
            <a:t>,</a:t>
          </a:r>
        </a:p>
      </dgm:t>
    </dgm:pt>
    <dgm:pt modelId="{48E27468-8229-499E-B102-8ECA6EADA5AD}" type="parTrans" cxnId="{6D6226AD-53BF-4A70-8446-CEAADC193908}">
      <dgm:prSet/>
      <dgm:spPr/>
      <dgm:t>
        <a:bodyPr/>
        <a:lstStyle/>
        <a:p>
          <a:endParaRPr lang="en-US"/>
        </a:p>
      </dgm:t>
    </dgm:pt>
    <dgm:pt modelId="{DF6BB3CD-7472-4684-875D-604FFB2B2903}" type="sibTrans" cxnId="{6D6226AD-53BF-4A70-8446-CEAADC193908}">
      <dgm:prSet/>
      <dgm:spPr/>
      <dgm:t>
        <a:bodyPr/>
        <a:lstStyle/>
        <a:p>
          <a:endParaRPr lang="en-US"/>
        </a:p>
      </dgm:t>
    </dgm:pt>
    <dgm:pt modelId="{52FE7C2D-20D9-4EBF-ABFC-134A2DFEDEBA}">
      <dgm:prSet/>
      <dgm:spPr/>
      <dgm:t>
        <a:bodyPr/>
        <a:lstStyle/>
        <a:p>
          <a:r>
            <a:rPr lang="en-US" b="1" dirty="0"/>
            <a:t>CPRZ (</a:t>
          </a:r>
          <a:r>
            <a:rPr lang="en-US" b="1" dirty="0" err="1"/>
            <a:t>Centar</a:t>
          </a:r>
          <a:r>
            <a:rPr lang="en-US" b="1" dirty="0"/>
            <a:t> za </a:t>
          </a:r>
          <a:r>
            <a:rPr lang="en-US" b="1" dirty="0" err="1"/>
            <a:t>profesionalnu</a:t>
          </a:r>
          <a:r>
            <a:rPr lang="en-US" b="1" dirty="0"/>
            <a:t> </a:t>
          </a:r>
          <a:r>
            <a:rPr lang="en-US" b="1" dirty="0" err="1"/>
            <a:t>rehabilitaciju</a:t>
          </a:r>
          <a:r>
            <a:rPr lang="en-US" b="1" dirty="0"/>
            <a:t>)</a:t>
          </a:r>
          <a:r>
            <a:rPr lang="en-US" dirty="0"/>
            <a:t> – </a:t>
          </a:r>
          <a:r>
            <a:rPr lang="en-US" dirty="0" err="1"/>
            <a:t>izrađuje</a:t>
          </a:r>
          <a:r>
            <a:rPr lang="en-US" dirty="0"/>
            <a:t> </a:t>
          </a:r>
          <a:r>
            <a:rPr lang="en-US" b="1" dirty="0"/>
            <a:t>Plan </a:t>
          </a:r>
          <a:r>
            <a:rPr lang="en-US" b="1" dirty="0" err="1"/>
            <a:t>prilagodbe</a:t>
          </a:r>
          <a:r>
            <a:rPr lang="en-US" b="1" dirty="0"/>
            <a:t> </a:t>
          </a:r>
          <a:r>
            <a:rPr lang="en-US" b="1" dirty="0" err="1"/>
            <a:t>radnog</a:t>
          </a:r>
          <a:r>
            <a:rPr lang="en-US" b="1" dirty="0"/>
            <a:t> </a:t>
          </a:r>
          <a:r>
            <a:rPr lang="en-US" b="1" dirty="0" err="1"/>
            <a:t>mjesta</a:t>
          </a:r>
          <a:r>
            <a:rPr lang="en-US" b="1" dirty="0"/>
            <a:t>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uvjeta</a:t>
          </a:r>
          <a:r>
            <a:rPr lang="en-US" b="1" dirty="0"/>
            <a:t> rada</a:t>
          </a:r>
          <a:endParaRPr lang="en-US" dirty="0"/>
        </a:p>
      </dgm:t>
    </dgm:pt>
    <dgm:pt modelId="{65DE3842-477D-4C8F-8F04-05D361237F3B}" type="parTrans" cxnId="{D266E6D3-CC46-48E4-B7EC-F811C722DFB8}">
      <dgm:prSet/>
      <dgm:spPr/>
      <dgm:t>
        <a:bodyPr/>
        <a:lstStyle/>
        <a:p>
          <a:endParaRPr lang="en-US"/>
        </a:p>
      </dgm:t>
    </dgm:pt>
    <dgm:pt modelId="{1EBE5FE9-6020-4960-8BDF-BA9484298C03}" type="sibTrans" cxnId="{D266E6D3-CC46-48E4-B7EC-F811C722DFB8}">
      <dgm:prSet/>
      <dgm:spPr/>
      <dgm:t>
        <a:bodyPr/>
        <a:lstStyle/>
        <a:p>
          <a:endParaRPr lang="en-US"/>
        </a:p>
      </dgm:t>
    </dgm:pt>
    <dgm:pt modelId="{B74B74D4-B17B-4A79-9AAB-BDB6BDB72C35}">
      <dgm:prSet/>
      <dgm:spPr/>
      <dgm:t>
        <a:bodyPr/>
        <a:lstStyle/>
        <a:p>
          <a:r>
            <a:rPr lang="en-US" b="1" dirty="0" err="1"/>
            <a:t>Stručni</a:t>
          </a:r>
          <a:r>
            <a:rPr lang="en-US" b="1" dirty="0"/>
            <a:t> </a:t>
          </a:r>
          <a:r>
            <a:rPr lang="en-US" b="1" dirty="0" err="1"/>
            <a:t>tim</a:t>
          </a:r>
          <a:r>
            <a:rPr lang="en-US" b="1" dirty="0"/>
            <a:t> (</a:t>
          </a:r>
          <a:r>
            <a:rPr lang="en-US" b="1" dirty="0" err="1"/>
            <a:t>npr</a:t>
          </a:r>
          <a:r>
            <a:rPr lang="en-US" b="1" dirty="0"/>
            <a:t>. </a:t>
          </a:r>
          <a:r>
            <a:rPr lang="en-US" b="1" dirty="0" err="1"/>
            <a:t>socijalni</a:t>
          </a:r>
          <a:r>
            <a:rPr lang="en-US" b="1" dirty="0"/>
            <a:t> </a:t>
          </a:r>
          <a:r>
            <a:rPr lang="en-US" b="1" dirty="0" err="1"/>
            <a:t>radnik</a:t>
          </a:r>
          <a:r>
            <a:rPr lang="en-US" b="1" dirty="0"/>
            <a:t>, </a:t>
          </a:r>
          <a:r>
            <a:rPr lang="en-US" b="1" dirty="0" err="1"/>
            <a:t>psiholog</a:t>
          </a:r>
          <a:r>
            <a:rPr lang="en-US" b="1" dirty="0"/>
            <a:t>, </a:t>
          </a:r>
          <a:r>
            <a:rPr lang="en-US" b="1" dirty="0" err="1"/>
            <a:t>ergonom</a:t>
          </a:r>
          <a:r>
            <a:rPr lang="en-US" b="1" dirty="0"/>
            <a:t>, </a:t>
          </a:r>
          <a:r>
            <a:rPr lang="hr-HR" b="1" dirty="0"/>
            <a:t>tehnolog</a:t>
          </a:r>
          <a:r>
            <a:rPr lang="en-US" b="1" dirty="0"/>
            <a:t>)</a:t>
          </a:r>
          <a:r>
            <a:rPr lang="en-US" dirty="0"/>
            <a:t> – </a:t>
          </a:r>
          <a:r>
            <a:rPr lang="en-US" dirty="0" err="1"/>
            <a:t>predlaže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prati</a:t>
          </a:r>
          <a:r>
            <a:rPr lang="en-US" dirty="0"/>
            <a:t> </a:t>
          </a:r>
          <a:r>
            <a:rPr lang="en-US" dirty="0" err="1"/>
            <a:t>provedbu</a:t>
          </a:r>
          <a:r>
            <a:rPr lang="en-US" dirty="0"/>
            <a:t>.</a:t>
          </a:r>
        </a:p>
      </dgm:t>
    </dgm:pt>
    <dgm:pt modelId="{90438D8F-062B-44A4-A5B4-272870D50432}" type="parTrans" cxnId="{1CFC19A0-FE8B-4E08-AFB3-72C23F4CF317}">
      <dgm:prSet/>
      <dgm:spPr/>
      <dgm:t>
        <a:bodyPr/>
        <a:lstStyle/>
        <a:p>
          <a:endParaRPr lang="en-US"/>
        </a:p>
      </dgm:t>
    </dgm:pt>
    <dgm:pt modelId="{C3D3D1FF-A55D-4EFB-ACD9-F4427A397A38}" type="sibTrans" cxnId="{1CFC19A0-FE8B-4E08-AFB3-72C23F4CF317}">
      <dgm:prSet/>
      <dgm:spPr/>
      <dgm:t>
        <a:bodyPr/>
        <a:lstStyle/>
        <a:p>
          <a:endParaRPr lang="en-US"/>
        </a:p>
      </dgm:t>
    </dgm:pt>
    <dgm:pt modelId="{1C481FD6-C144-40FA-BD6D-5FB34AED6BC0}">
      <dgm:prSet/>
      <dgm:spPr/>
      <dgm:t>
        <a:bodyPr/>
        <a:lstStyle/>
        <a:p>
          <a:r>
            <a:rPr lang="en-US" b="1" dirty="0" err="1"/>
            <a:t>Zaposlenik</a:t>
          </a:r>
          <a:r>
            <a:rPr lang="en-US" dirty="0"/>
            <a:t> – </a:t>
          </a:r>
          <a:r>
            <a:rPr lang="en-US" dirty="0" err="1"/>
            <a:t>aktivno</a:t>
          </a:r>
          <a:r>
            <a:rPr lang="en-US" dirty="0"/>
            <a:t> </a:t>
          </a:r>
          <a:r>
            <a:rPr lang="en-US" dirty="0" err="1"/>
            <a:t>sudjeluje</a:t>
          </a:r>
          <a:r>
            <a:rPr lang="en-US" dirty="0"/>
            <a:t> u </a:t>
          </a:r>
          <a:r>
            <a:rPr lang="en-US" dirty="0" err="1"/>
            <a:t>procjeni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testiranju</a:t>
          </a:r>
          <a:r>
            <a:rPr lang="en-US" dirty="0"/>
            <a:t> </a:t>
          </a:r>
          <a:r>
            <a:rPr lang="en-US" dirty="0" err="1"/>
            <a:t>rješenja</a:t>
          </a:r>
          <a:r>
            <a:rPr lang="en-US" dirty="0"/>
            <a:t>,</a:t>
          </a:r>
        </a:p>
      </dgm:t>
    </dgm:pt>
    <dgm:pt modelId="{0CEB897C-8514-4771-A783-DCB27947E67B}" type="parTrans" cxnId="{BE4E6867-6924-44D1-A101-C157D01FBB98}">
      <dgm:prSet/>
      <dgm:spPr/>
      <dgm:t>
        <a:bodyPr/>
        <a:lstStyle/>
        <a:p>
          <a:endParaRPr lang="en-US"/>
        </a:p>
      </dgm:t>
    </dgm:pt>
    <dgm:pt modelId="{47568F66-D5E7-445F-8118-6ED0A2818F3E}" type="sibTrans" cxnId="{BE4E6867-6924-44D1-A101-C157D01FBB98}">
      <dgm:prSet/>
      <dgm:spPr/>
      <dgm:t>
        <a:bodyPr/>
        <a:lstStyle/>
        <a:p>
          <a:endParaRPr lang="en-US"/>
        </a:p>
      </dgm:t>
    </dgm:pt>
    <dgm:pt modelId="{B2AE00C2-10BE-4991-A50A-C2D58893F11F}" type="pres">
      <dgm:prSet presAssocID="{F003CDD7-02C1-441D-8934-B87260B7D27E}" presName="linear" presStyleCnt="0">
        <dgm:presLayoutVars>
          <dgm:animLvl val="lvl"/>
          <dgm:resizeHandles val="exact"/>
        </dgm:presLayoutVars>
      </dgm:prSet>
      <dgm:spPr/>
    </dgm:pt>
    <dgm:pt modelId="{A7A67E7C-13E4-4107-9669-1739DE61FCEE}" type="pres">
      <dgm:prSet presAssocID="{43532EA8-F560-4745-B4E6-3ABD9EF44FA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3A45E9B-90BB-4F13-8818-D9889F84DF01}" type="pres">
      <dgm:prSet presAssocID="{FACC6A23-908A-4FC2-BA0F-19D71888C20B}" presName="spacer" presStyleCnt="0"/>
      <dgm:spPr/>
    </dgm:pt>
    <dgm:pt modelId="{8BD6999E-BB9F-4C34-B0AC-CF6E30C8F558}" type="pres">
      <dgm:prSet presAssocID="{1C481FD6-C144-40FA-BD6D-5FB34AED6BC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63070ED-FD5B-49FA-9A88-446C732ED748}" type="pres">
      <dgm:prSet presAssocID="{47568F66-D5E7-445F-8118-6ED0A2818F3E}" presName="spacer" presStyleCnt="0"/>
      <dgm:spPr/>
    </dgm:pt>
    <dgm:pt modelId="{1D398DD8-F7BA-4B7C-B069-92B1EE6FCBD3}" type="pres">
      <dgm:prSet presAssocID="{12FF7A66-0B7E-4321-9334-79C63E42E7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71A09F2-9C79-4E35-A0E1-1E016D0B5412}" type="pres">
      <dgm:prSet presAssocID="{DF6BB3CD-7472-4684-875D-604FFB2B2903}" presName="spacer" presStyleCnt="0"/>
      <dgm:spPr/>
    </dgm:pt>
    <dgm:pt modelId="{0E7960AD-34E1-455A-8B36-93A95AE6EE5B}" type="pres">
      <dgm:prSet presAssocID="{52FE7C2D-20D9-4EBF-ABFC-134A2DFEDEB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1C7EB8A-E588-4760-89B3-1482079F3ED2}" type="pres">
      <dgm:prSet presAssocID="{1EBE5FE9-6020-4960-8BDF-BA9484298C03}" presName="spacer" presStyleCnt="0"/>
      <dgm:spPr/>
    </dgm:pt>
    <dgm:pt modelId="{D4D0A20C-2CE4-4D12-947F-289DE845EE78}" type="pres">
      <dgm:prSet presAssocID="{B74B74D4-B17B-4A79-9AAB-BDB6BDB72C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7820008-A6C5-4596-9CF8-3AC92799242E}" type="presOf" srcId="{12FF7A66-0B7E-4321-9334-79C63E42E7CD}" destId="{1D398DD8-F7BA-4B7C-B069-92B1EE6FCBD3}" srcOrd="0" destOrd="0" presId="urn:microsoft.com/office/officeart/2005/8/layout/vList2"/>
    <dgm:cxn modelId="{BE4E6867-6924-44D1-A101-C157D01FBB98}" srcId="{F003CDD7-02C1-441D-8934-B87260B7D27E}" destId="{1C481FD6-C144-40FA-BD6D-5FB34AED6BC0}" srcOrd="1" destOrd="0" parTransId="{0CEB897C-8514-4771-A783-DCB27947E67B}" sibTransId="{47568F66-D5E7-445F-8118-6ED0A2818F3E}"/>
    <dgm:cxn modelId="{F0AA944E-6486-4B52-80FF-973E4597B4EC}" type="presOf" srcId="{1C481FD6-C144-40FA-BD6D-5FB34AED6BC0}" destId="{8BD6999E-BB9F-4C34-B0AC-CF6E30C8F558}" srcOrd="0" destOrd="0" presId="urn:microsoft.com/office/officeart/2005/8/layout/vList2"/>
    <dgm:cxn modelId="{E32C0499-5B33-49E5-BDB1-0D257745BDDF}" type="presOf" srcId="{43532EA8-F560-4745-B4E6-3ABD9EF44FA9}" destId="{A7A67E7C-13E4-4107-9669-1739DE61FCEE}" srcOrd="0" destOrd="0" presId="urn:microsoft.com/office/officeart/2005/8/layout/vList2"/>
    <dgm:cxn modelId="{1CFC19A0-FE8B-4E08-AFB3-72C23F4CF317}" srcId="{F003CDD7-02C1-441D-8934-B87260B7D27E}" destId="{B74B74D4-B17B-4A79-9AAB-BDB6BDB72C35}" srcOrd="4" destOrd="0" parTransId="{90438D8F-062B-44A4-A5B4-272870D50432}" sibTransId="{C3D3D1FF-A55D-4EFB-ACD9-F4427A397A38}"/>
    <dgm:cxn modelId="{058254AC-BC23-4D0E-8E27-D4955CE54EEB}" type="presOf" srcId="{F003CDD7-02C1-441D-8934-B87260B7D27E}" destId="{B2AE00C2-10BE-4991-A50A-C2D58893F11F}" srcOrd="0" destOrd="0" presId="urn:microsoft.com/office/officeart/2005/8/layout/vList2"/>
    <dgm:cxn modelId="{6D6226AD-53BF-4A70-8446-CEAADC193908}" srcId="{F003CDD7-02C1-441D-8934-B87260B7D27E}" destId="{12FF7A66-0B7E-4321-9334-79C63E42E7CD}" srcOrd="2" destOrd="0" parTransId="{48E27468-8229-499E-B102-8ECA6EADA5AD}" sibTransId="{DF6BB3CD-7472-4684-875D-604FFB2B2903}"/>
    <dgm:cxn modelId="{3FF430CA-633F-4BC0-A36F-C3018100087D}" type="presOf" srcId="{52FE7C2D-20D9-4EBF-ABFC-134A2DFEDEBA}" destId="{0E7960AD-34E1-455A-8B36-93A95AE6EE5B}" srcOrd="0" destOrd="0" presId="urn:microsoft.com/office/officeart/2005/8/layout/vList2"/>
    <dgm:cxn modelId="{D266E6D3-CC46-48E4-B7EC-F811C722DFB8}" srcId="{F003CDD7-02C1-441D-8934-B87260B7D27E}" destId="{52FE7C2D-20D9-4EBF-ABFC-134A2DFEDEBA}" srcOrd="3" destOrd="0" parTransId="{65DE3842-477D-4C8F-8F04-05D361237F3B}" sibTransId="{1EBE5FE9-6020-4960-8BDF-BA9484298C03}"/>
    <dgm:cxn modelId="{A7C22AEA-0C78-4210-8AD2-8D5EBCEAD6D6}" srcId="{F003CDD7-02C1-441D-8934-B87260B7D27E}" destId="{43532EA8-F560-4745-B4E6-3ABD9EF44FA9}" srcOrd="0" destOrd="0" parTransId="{30D9DE87-6DA7-42A7-9692-8EF1559EC776}" sibTransId="{FACC6A23-908A-4FC2-BA0F-19D71888C20B}"/>
    <dgm:cxn modelId="{2F3690FF-8454-4258-AF2D-142357784C1C}" type="presOf" srcId="{B74B74D4-B17B-4A79-9AAB-BDB6BDB72C35}" destId="{D4D0A20C-2CE4-4D12-947F-289DE845EE78}" srcOrd="0" destOrd="0" presId="urn:microsoft.com/office/officeart/2005/8/layout/vList2"/>
    <dgm:cxn modelId="{372BD637-D281-4502-9E15-778CD16C337C}" type="presParOf" srcId="{B2AE00C2-10BE-4991-A50A-C2D58893F11F}" destId="{A7A67E7C-13E4-4107-9669-1739DE61FCEE}" srcOrd="0" destOrd="0" presId="urn:microsoft.com/office/officeart/2005/8/layout/vList2"/>
    <dgm:cxn modelId="{6351D79B-01E2-4ACE-8B60-9D7EF9CF40DB}" type="presParOf" srcId="{B2AE00C2-10BE-4991-A50A-C2D58893F11F}" destId="{E3A45E9B-90BB-4F13-8818-D9889F84DF01}" srcOrd="1" destOrd="0" presId="urn:microsoft.com/office/officeart/2005/8/layout/vList2"/>
    <dgm:cxn modelId="{F99B418E-5F87-413D-BB1C-71A354DECF21}" type="presParOf" srcId="{B2AE00C2-10BE-4991-A50A-C2D58893F11F}" destId="{8BD6999E-BB9F-4C34-B0AC-CF6E30C8F558}" srcOrd="2" destOrd="0" presId="urn:microsoft.com/office/officeart/2005/8/layout/vList2"/>
    <dgm:cxn modelId="{2D7FF164-98B2-4A7A-8F72-D4D2DC737146}" type="presParOf" srcId="{B2AE00C2-10BE-4991-A50A-C2D58893F11F}" destId="{563070ED-FD5B-49FA-9A88-446C732ED748}" srcOrd="3" destOrd="0" presId="urn:microsoft.com/office/officeart/2005/8/layout/vList2"/>
    <dgm:cxn modelId="{99C7079D-7B19-4DDF-9CAB-11F1F89C782C}" type="presParOf" srcId="{B2AE00C2-10BE-4991-A50A-C2D58893F11F}" destId="{1D398DD8-F7BA-4B7C-B069-92B1EE6FCBD3}" srcOrd="4" destOrd="0" presId="urn:microsoft.com/office/officeart/2005/8/layout/vList2"/>
    <dgm:cxn modelId="{B0F11EE4-EA48-4BFD-A8BC-CA2BB563F34A}" type="presParOf" srcId="{B2AE00C2-10BE-4991-A50A-C2D58893F11F}" destId="{371A09F2-9C79-4E35-A0E1-1E016D0B5412}" srcOrd="5" destOrd="0" presId="urn:microsoft.com/office/officeart/2005/8/layout/vList2"/>
    <dgm:cxn modelId="{CC45AF3D-5B1B-4BB8-AA5B-FFDFE3C19B77}" type="presParOf" srcId="{B2AE00C2-10BE-4991-A50A-C2D58893F11F}" destId="{0E7960AD-34E1-455A-8B36-93A95AE6EE5B}" srcOrd="6" destOrd="0" presId="urn:microsoft.com/office/officeart/2005/8/layout/vList2"/>
    <dgm:cxn modelId="{55C77506-B687-4F5E-BCBD-94BBAEA4D9A5}" type="presParOf" srcId="{B2AE00C2-10BE-4991-A50A-C2D58893F11F}" destId="{51C7EB8A-E588-4760-89B3-1482079F3ED2}" srcOrd="7" destOrd="0" presId="urn:microsoft.com/office/officeart/2005/8/layout/vList2"/>
    <dgm:cxn modelId="{CCD6FC8E-8364-478F-B83C-26CE78B2B5D0}" type="presParOf" srcId="{B2AE00C2-10BE-4991-A50A-C2D58893F11F}" destId="{D4D0A20C-2CE4-4D12-947F-289DE845EE7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03CDD7-02C1-441D-8934-B87260B7D27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532EA8-F560-4745-B4E6-3ABD9EF44FA9}">
      <dgm:prSet/>
      <dgm:spPr/>
      <dgm:t>
        <a:bodyPr/>
        <a:lstStyle/>
        <a:p>
          <a:r>
            <a:rPr lang="en-US" dirty="0" err="1"/>
            <a:t>Poslovi</a:t>
          </a:r>
          <a:r>
            <a:rPr lang="en-US" dirty="0"/>
            <a:t> </a:t>
          </a:r>
          <a:r>
            <a:rPr lang="en-US" dirty="0" err="1"/>
            <a:t>šivanja</a:t>
          </a:r>
          <a:r>
            <a:rPr lang="en-US" dirty="0"/>
            <a:t>, </a:t>
          </a:r>
          <a:r>
            <a:rPr lang="en-US" dirty="0" err="1"/>
            <a:t>rubljenja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dorade</a:t>
          </a:r>
          <a:r>
            <a:rPr lang="en-US" dirty="0"/>
            <a:t> </a:t>
          </a:r>
          <a:r>
            <a:rPr lang="hr-HR" dirty="0"/>
            <a:t>tekstilnih proizvoda</a:t>
          </a:r>
          <a:r>
            <a:rPr lang="en-US" dirty="0"/>
            <a:t>.</a:t>
          </a:r>
        </a:p>
      </dgm:t>
    </dgm:pt>
    <dgm:pt modelId="{30D9DE87-6DA7-42A7-9692-8EF1559EC776}" type="parTrans" cxnId="{A7C22AEA-0C78-4210-8AD2-8D5EBCEAD6D6}">
      <dgm:prSet/>
      <dgm:spPr/>
      <dgm:t>
        <a:bodyPr/>
        <a:lstStyle/>
        <a:p>
          <a:endParaRPr lang="en-US"/>
        </a:p>
      </dgm:t>
    </dgm:pt>
    <dgm:pt modelId="{FACC6A23-908A-4FC2-BA0F-19D71888C20B}" type="sibTrans" cxnId="{A7C22AEA-0C78-4210-8AD2-8D5EBCEAD6D6}">
      <dgm:prSet/>
      <dgm:spPr/>
      <dgm:t>
        <a:bodyPr/>
        <a:lstStyle/>
        <a:p>
          <a:endParaRPr lang="en-US"/>
        </a:p>
      </dgm:t>
    </dgm:pt>
    <dgm:pt modelId="{12FF7A66-0B7E-4321-9334-79C63E42E7CD}">
      <dgm:prSet/>
      <dgm:spPr/>
      <dgm:t>
        <a:bodyPr/>
        <a:lstStyle/>
        <a:p>
          <a:r>
            <a:rPr lang="en-US" dirty="0" err="1"/>
            <a:t>Dugotrajno</a:t>
          </a:r>
          <a:r>
            <a:rPr lang="en-US" dirty="0"/>
            <a:t> </a:t>
          </a:r>
          <a:r>
            <a:rPr lang="en-US" dirty="0" err="1"/>
            <a:t>sjedenje</a:t>
          </a:r>
          <a:r>
            <a:rPr lang="en-US" dirty="0"/>
            <a:t>, </a:t>
          </a:r>
          <a:r>
            <a:rPr lang="en-US" dirty="0" err="1"/>
            <a:t>ponavljajući</a:t>
          </a:r>
          <a:r>
            <a:rPr lang="en-US" dirty="0"/>
            <a:t> </a:t>
          </a:r>
          <a:r>
            <a:rPr lang="en-US" dirty="0" err="1"/>
            <a:t>pokreti</a:t>
          </a:r>
          <a:r>
            <a:rPr lang="en-US" dirty="0"/>
            <a:t> </a:t>
          </a:r>
          <a:r>
            <a:rPr lang="en-US" dirty="0" err="1"/>
            <a:t>prstiju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zapešća</a:t>
          </a:r>
          <a:r>
            <a:rPr lang="hr-HR" dirty="0"/>
            <a:t> ruku</a:t>
          </a:r>
          <a:r>
            <a:rPr lang="en-US" dirty="0"/>
            <a:t>.</a:t>
          </a:r>
        </a:p>
      </dgm:t>
    </dgm:pt>
    <dgm:pt modelId="{48E27468-8229-499E-B102-8ECA6EADA5AD}" type="parTrans" cxnId="{6D6226AD-53BF-4A70-8446-CEAADC193908}">
      <dgm:prSet/>
      <dgm:spPr/>
      <dgm:t>
        <a:bodyPr/>
        <a:lstStyle/>
        <a:p>
          <a:endParaRPr lang="en-US"/>
        </a:p>
      </dgm:t>
    </dgm:pt>
    <dgm:pt modelId="{DF6BB3CD-7472-4684-875D-604FFB2B2903}" type="sibTrans" cxnId="{6D6226AD-53BF-4A70-8446-CEAADC193908}">
      <dgm:prSet/>
      <dgm:spPr/>
      <dgm:t>
        <a:bodyPr/>
        <a:lstStyle/>
        <a:p>
          <a:endParaRPr lang="en-US"/>
        </a:p>
      </dgm:t>
    </dgm:pt>
    <dgm:pt modelId="{52FE7C2D-20D9-4EBF-ABFC-134A2DFEDEBA}">
      <dgm:prSet/>
      <dgm:spPr/>
      <dgm:t>
        <a:bodyPr/>
        <a:lstStyle/>
        <a:p>
          <a:r>
            <a:rPr lang="en-US" dirty="0"/>
            <a:t>Rizik od </a:t>
          </a:r>
          <a:r>
            <a:rPr lang="en-US" dirty="0" err="1"/>
            <a:t>preopterećenja</a:t>
          </a:r>
          <a:r>
            <a:rPr lang="en-US" dirty="0"/>
            <a:t> </a:t>
          </a:r>
          <a:r>
            <a:rPr lang="en-US" dirty="0" err="1"/>
            <a:t>šaka</a:t>
          </a:r>
          <a:r>
            <a:rPr lang="en-US" dirty="0"/>
            <a:t>, </a:t>
          </a:r>
          <a:r>
            <a:rPr lang="en-US" dirty="0" err="1"/>
            <a:t>vrata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ramena</a:t>
          </a:r>
          <a:r>
            <a:rPr lang="en-US" dirty="0"/>
            <a:t>.</a:t>
          </a:r>
        </a:p>
      </dgm:t>
    </dgm:pt>
    <dgm:pt modelId="{65DE3842-477D-4C8F-8F04-05D361237F3B}" type="parTrans" cxnId="{D266E6D3-CC46-48E4-B7EC-F811C722DFB8}">
      <dgm:prSet/>
      <dgm:spPr/>
      <dgm:t>
        <a:bodyPr/>
        <a:lstStyle/>
        <a:p>
          <a:endParaRPr lang="en-US"/>
        </a:p>
      </dgm:t>
    </dgm:pt>
    <dgm:pt modelId="{1EBE5FE9-6020-4960-8BDF-BA9484298C03}" type="sibTrans" cxnId="{D266E6D3-CC46-48E4-B7EC-F811C722DFB8}">
      <dgm:prSet/>
      <dgm:spPr/>
      <dgm:t>
        <a:bodyPr/>
        <a:lstStyle/>
        <a:p>
          <a:endParaRPr lang="en-US"/>
        </a:p>
      </dgm:t>
    </dgm:pt>
    <dgm:pt modelId="{B74B74D4-B17B-4A79-9AAB-BDB6BDB72C35}">
      <dgm:prSet/>
      <dgm:spPr/>
      <dgm:t>
        <a:bodyPr/>
        <a:lstStyle/>
        <a:p>
          <a:r>
            <a:rPr lang="en-US"/>
            <a:t>Potrebna visoka preciznost i koordinacija.</a:t>
          </a:r>
        </a:p>
      </dgm:t>
    </dgm:pt>
    <dgm:pt modelId="{90438D8F-062B-44A4-A5B4-272870D50432}" type="parTrans" cxnId="{1CFC19A0-FE8B-4E08-AFB3-72C23F4CF317}">
      <dgm:prSet/>
      <dgm:spPr/>
      <dgm:t>
        <a:bodyPr/>
        <a:lstStyle/>
        <a:p>
          <a:endParaRPr lang="en-US"/>
        </a:p>
      </dgm:t>
    </dgm:pt>
    <dgm:pt modelId="{C3D3D1FF-A55D-4EFB-ACD9-F4427A397A38}" type="sibTrans" cxnId="{1CFC19A0-FE8B-4E08-AFB3-72C23F4CF317}">
      <dgm:prSet/>
      <dgm:spPr/>
      <dgm:t>
        <a:bodyPr/>
        <a:lstStyle/>
        <a:p>
          <a:endParaRPr lang="en-US"/>
        </a:p>
      </dgm:t>
    </dgm:pt>
    <dgm:pt modelId="{CC42B15F-A3C1-4856-8C9B-512BFE2A0CEF}" type="pres">
      <dgm:prSet presAssocID="{F003CDD7-02C1-441D-8934-B87260B7D27E}" presName="linear" presStyleCnt="0">
        <dgm:presLayoutVars>
          <dgm:animLvl val="lvl"/>
          <dgm:resizeHandles val="exact"/>
        </dgm:presLayoutVars>
      </dgm:prSet>
      <dgm:spPr/>
    </dgm:pt>
    <dgm:pt modelId="{40EECAF7-B972-41EA-A7D5-0F669522DADC}" type="pres">
      <dgm:prSet presAssocID="{43532EA8-F560-4745-B4E6-3ABD9EF44F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B3626C-85D8-432C-A77B-C8D28FEBD1D4}" type="pres">
      <dgm:prSet presAssocID="{FACC6A23-908A-4FC2-BA0F-19D71888C20B}" presName="spacer" presStyleCnt="0"/>
      <dgm:spPr/>
    </dgm:pt>
    <dgm:pt modelId="{8051C14D-6481-4FFB-8CB9-DF3FC9482053}" type="pres">
      <dgm:prSet presAssocID="{12FF7A66-0B7E-4321-9334-79C63E42E7C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327CAC4-C258-4374-8A69-0B950039FE26}" type="pres">
      <dgm:prSet presAssocID="{DF6BB3CD-7472-4684-875D-604FFB2B2903}" presName="spacer" presStyleCnt="0"/>
      <dgm:spPr/>
    </dgm:pt>
    <dgm:pt modelId="{6BB0AB16-2771-4B6E-87F1-F10EE4B4DAAC}" type="pres">
      <dgm:prSet presAssocID="{52FE7C2D-20D9-4EBF-ABFC-134A2DFEDE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CB44FA1-95F1-4185-A668-C18234FCB96A}" type="pres">
      <dgm:prSet presAssocID="{1EBE5FE9-6020-4960-8BDF-BA9484298C03}" presName="spacer" presStyleCnt="0"/>
      <dgm:spPr/>
    </dgm:pt>
    <dgm:pt modelId="{BE042393-63F8-4336-A21C-3F2275E08151}" type="pres">
      <dgm:prSet presAssocID="{B74B74D4-B17B-4A79-9AAB-BDB6BDB72C3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7114F27-1978-4685-8DD9-5C35FF7A184E}" type="presOf" srcId="{52FE7C2D-20D9-4EBF-ABFC-134A2DFEDEBA}" destId="{6BB0AB16-2771-4B6E-87F1-F10EE4B4DAAC}" srcOrd="0" destOrd="0" presId="urn:microsoft.com/office/officeart/2005/8/layout/vList2"/>
    <dgm:cxn modelId="{D65F1934-D7D0-41A6-B7DA-9E4D01AB63E3}" type="presOf" srcId="{12FF7A66-0B7E-4321-9334-79C63E42E7CD}" destId="{8051C14D-6481-4FFB-8CB9-DF3FC9482053}" srcOrd="0" destOrd="0" presId="urn:microsoft.com/office/officeart/2005/8/layout/vList2"/>
    <dgm:cxn modelId="{C2FF3482-BE45-467C-83F7-3C5313852B5B}" type="presOf" srcId="{F003CDD7-02C1-441D-8934-B87260B7D27E}" destId="{CC42B15F-A3C1-4856-8C9B-512BFE2A0CEF}" srcOrd="0" destOrd="0" presId="urn:microsoft.com/office/officeart/2005/8/layout/vList2"/>
    <dgm:cxn modelId="{1CFC19A0-FE8B-4E08-AFB3-72C23F4CF317}" srcId="{F003CDD7-02C1-441D-8934-B87260B7D27E}" destId="{B74B74D4-B17B-4A79-9AAB-BDB6BDB72C35}" srcOrd="3" destOrd="0" parTransId="{90438D8F-062B-44A4-A5B4-272870D50432}" sibTransId="{C3D3D1FF-A55D-4EFB-ACD9-F4427A397A38}"/>
    <dgm:cxn modelId="{6D6226AD-53BF-4A70-8446-CEAADC193908}" srcId="{F003CDD7-02C1-441D-8934-B87260B7D27E}" destId="{12FF7A66-0B7E-4321-9334-79C63E42E7CD}" srcOrd="1" destOrd="0" parTransId="{48E27468-8229-499E-B102-8ECA6EADA5AD}" sibTransId="{DF6BB3CD-7472-4684-875D-604FFB2B2903}"/>
    <dgm:cxn modelId="{5CB791AF-9594-4123-AB60-359C774170E2}" type="presOf" srcId="{43532EA8-F560-4745-B4E6-3ABD9EF44FA9}" destId="{40EECAF7-B972-41EA-A7D5-0F669522DADC}" srcOrd="0" destOrd="0" presId="urn:microsoft.com/office/officeart/2005/8/layout/vList2"/>
    <dgm:cxn modelId="{D266E6D3-CC46-48E4-B7EC-F811C722DFB8}" srcId="{F003CDD7-02C1-441D-8934-B87260B7D27E}" destId="{52FE7C2D-20D9-4EBF-ABFC-134A2DFEDEBA}" srcOrd="2" destOrd="0" parTransId="{65DE3842-477D-4C8F-8F04-05D361237F3B}" sibTransId="{1EBE5FE9-6020-4960-8BDF-BA9484298C03}"/>
    <dgm:cxn modelId="{5EAFA5E3-074F-4166-91A2-3C7F6CC88EB6}" type="presOf" srcId="{B74B74D4-B17B-4A79-9AAB-BDB6BDB72C35}" destId="{BE042393-63F8-4336-A21C-3F2275E08151}" srcOrd="0" destOrd="0" presId="urn:microsoft.com/office/officeart/2005/8/layout/vList2"/>
    <dgm:cxn modelId="{A7C22AEA-0C78-4210-8AD2-8D5EBCEAD6D6}" srcId="{F003CDD7-02C1-441D-8934-B87260B7D27E}" destId="{43532EA8-F560-4745-B4E6-3ABD9EF44FA9}" srcOrd="0" destOrd="0" parTransId="{30D9DE87-6DA7-42A7-9692-8EF1559EC776}" sibTransId="{FACC6A23-908A-4FC2-BA0F-19D71888C20B}"/>
    <dgm:cxn modelId="{0E60710D-F903-4988-B6A3-AE05E96D84E7}" type="presParOf" srcId="{CC42B15F-A3C1-4856-8C9B-512BFE2A0CEF}" destId="{40EECAF7-B972-41EA-A7D5-0F669522DADC}" srcOrd="0" destOrd="0" presId="urn:microsoft.com/office/officeart/2005/8/layout/vList2"/>
    <dgm:cxn modelId="{FECBA941-0FF5-4514-92F9-D3DFC85FBC27}" type="presParOf" srcId="{CC42B15F-A3C1-4856-8C9B-512BFE2A0CEF}" destId="{CBB3626C-85D8-432C-A77B-C8D28FEBD1D4}" srcOrd="1" destOrd="0" presId="urn:microsoft.com/office/officeart/2005/8/layout/vList2"/>
    <dgm:cxn modelId="{CDCDC4EE-21E7-4BFA-B89B-45AB178989C0}" type="presParOf" srcId="{CC42B15F-A3C1-4856-8C9B-512BFE2A0CEF}" destId="{8051C14D-6481-4FFB-8CB9-DF3FC9482053}" srcOrd="2" destOrd="0" presId="urn:microsoft.com/office/officeart/2005/8/layout/vList2"/>
    <dgm:cxn modelId="{6D412E5A-3CE1-4B28-B3AB-B4B961888CAE}" type="presParOf" srcId="{CC42B15F-A3C1-4856-8C9B-512BFE2A0CEF}" destId="{6327CAC4-C258-4374-8A69-0B950039FE26}" srcOrd="3" destOrd="0" presId="urn:microsoft.com/office/officeart/2005/8/layout/vList2"/>
    <dgm:cxn modelId="{F27F6AB5-4866-46CF-9D09-F3F87DA5468C}" type="presParOf" srcId="{CC42B15F-A3C1-4856-8C9B-512BFE2A0CEF}" destId="{6BB0AB16-2771-4B6E-87F1-F10EE4B4DAAC}" srcOrd="4" destOrd="0" presId="urn:microsoft.com/office/officeart/2005/8/layout/vList2"/>
    <dgm:cxn modelId="{A684C6F9-CB93-4BEB-8F14-711628EFD452}" type="presParOf" srcId="{CC42B15F-A3C1-4856-8C9B-512BFE2A0CEF}" destId="{3CB44FA1-95F1-4185-A668-C18234FCB96A}" srcOrd="5" destOrd="0" presId="urn:microsoft.com/office/officeart/2005/8/layout/vList2"/>
    <dgm:cxn modelId="{8BA0E0E7-5DE6-4EB1-8F37-14FEF891CA63}" type="presParOf" srcId="{CC42B15F-A3C1-4856-8C9B-512BFE2A0CEF}" destId="{BE042393-63F8-4336-A21C-3F2275E0815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1553B7-E529-493B-827E-DFDB7DB04425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FA1831C-B8D9-469F-BA37-4E6096B94796}">
      <dgm:prSet/>
      <dgm:spPr/>
      <dgm:t>
        <a:bodyPr/>
        <a:lstStyle/>
        <a:p>
          <a:r>
            <a:rPr lang="en-US"/>
            <a:t>Ograničena snaga hvata i fine motorike.</a:t>
          </a:r>
        </a:p>
      </dgm:t>
    </dgm:pt>
    <dgm:pt modelId="{54057859-F643-4000-8509-9C2B4C83B4DD}" type="parTrans" cxnId="{95A36FC5-7262-4F07-9992-77C06E64991B}">
      <dgm:prSet/>
      <dgm:spPr/>
      <dgm:t>
        <a:bodyPr/>
        <a:lstStyle/>
        <a:p>
          <a:endParaRPr lang="en-US"/>
        </a:p>
      </dgm:t>
    </dgm:pt>
    <dgm:pt modelId="{83D26475-2A50-4229-B5B9-3AD67264159D}" type="sibTrans" cxnId="{95A36FC5-7262-4F07-9992-77C06E64991B}">
      <dgm:prSet/>
      <dgm:spPr/>
      <dgm:t>
        <a:bodyPr/>
        <a:lstStyle/>
        <a:p>
          <a:endParaRPr lang="en-US"/>
        </a:p>
      </dgm:t>
    </dgm:pt>
    <dgm:pt modelId="{78B1D308-4552-4B9C-9A62-9E3D03EC8888}">
      <dgm:prSet/>
      <dgm:spPr/>
      <dgm:t>
        <a:bodyPr/>
        <a:lstStyle/>
        <a:p>
          <a:r>
            <a:rPr lang="en-US"/>
            <a:t>Nemogućnost dugotrajnog ponavljanja pokreta prstima i zglobovima.</a:t>
          </a:r>
        </a:p>
      </dgm:t>
    </dgm:pt>
    <dgm:pt modelId="{771886BB-DFDB-4D52-9AED-334308DA3F9C}" type="parTrans" cxnId="{8CC546A8-C8AC-45C6-A2EB-2D753CDBD4AD}">
      <dgm:prSet/>
      <dgm:spPr/>
      <dgm:t>
        <a:bodyPr/>
        <a:lstStyle/>
        <a:p>
          <a:endParaRPr lang="en-US"/>
        </a:p>
      </dgm:t>
    </dgm:pt>
    <dgm:pt modelId="{EF4547E3-1CAC-46CC-9B8C-F62B05416B18}" type="sibTrans" cxnId="{8CC546A8-C8AC-45C6-A2EB-2D753CDBD4AD}">
      <dgm:prSet/>
      <dgm:spPr/>
      <dgm:t>
        <a:bodyPr/>
        <a:lstStyle/>
        <a:p>
          <a:endParaRPr lang="en-US"/>
        </a:p>
      </dgm:t>
    </dgm:pt>
    <dgm:pt modelId="{AC8E39D4-A7ED-4F39-A6E7-0A53FFE18375}">
      <dgm:prSet/>
      <dgm:spPr/>
      <dgm:t>
        <a:bodyPr/>
        <a:lstStyle/>
        <a:p>
          <a:r>
            <a:rPr lang="en-US"/>
            <a:t>Potrebna redukcija manuelnih operacija i uvođenje automatiziranih procesa.</a:t>
          </a:r>
        </a:p>
      </dgm:t>
    </dgm:pt>
    <dgm:pt modelId="{12824691-CD5D-40FA-A4DE-160C25F062A0}" type="parTrans" cxnId="{32FD5995-2E15-47CA-8A0A-BD508572B3DC}">
      <dgm:prSet/>
      <dgm:spPr/>
      <dgm:t>
        <a:bodyPr/>
        <a:lstStyle/>
        <a:p>
          <a:endParaRPr lang="en-US"/>
        </a:p>
      </dgm:t>
    </dgm:pt>
    <dgm:pt modelId="{7C130D6E-EA77-4E25-9AA3-E2ACA10551FF}" type="sibTrans" cxnId="{32FD5995-2E15-47CA-8A0A-BD508572B3DC}">
      <dgm:prSet/>
      <dgm:spPr/>
      <dgm:t>
        <a:bodyPr/>
        <a:lstStyle/>
        <a:p>
          <a:endParaRPr lang="en-US"/>
        </a:p>
      </dgm:t>
    </dgm:pt>
    <dgm:pt modelId="{C8FB965A-1434-4227-96C4-36E631BFC95A}">
      <dgm:prSet/>
      <dgm:spPr/>
      <dgm:t>
        <a:bodyPr/>
        <a:lstStyle/>
        <a:p>
          <a:r>
            <a:rPr lang="en-US"/>
            <a:t>Preporučene češće mikro-pauze i izmjena radnih zadataka.</a:t>
          </a:r>
        </a:p>
      </dgm:t>
    </dgm:pt>
    <dgm:pt modelId="{A98DD1E1-8538-4812-A74B-3F4C81D1BBA4}" type="parTrans" cxnId="{18DFF1A9-D4C6-4C25-9914-9EA7AF3544F8}">
      <dgm:prSet/>
      <dgm:spPr/>
      <dgm:t>
        <a:bodyPr/>
        <a:lstStyle/>
        <a:p>
          <a:endParaRPr lang="en-US"/>
        </a:p>
      </dgm:t>
    </dgm:pt>
    <dgm:pt modelId="{F4FB610D-F395-4A54-9726-88204A3C3185}" type="sibTrans" cxnId="{18DFF1A9-D4C6-4C25-9914-9EA7AF3544F8}">
      <dgm:prSet/>
      <dgm:spPr/>
      <dgm:t>
        <a:bodyPr/>
        <a:lstStyle/>
        <a:p>
          <a:endParaRPr lang="en-US"/>
        </a:p>
      </dgm:t>
    </dgm:pt>
    <dgm:pt modelId="{D9CD5A52-414E-4A12-86B4-257A94C3E2BE}" type="pres">
      <dgm:prSet presAssocID="{DE1553B7-E529-493B-827E-DFDB7DB04425}" presName="Name0" presStyleCnt="0">
        <dgm:presLayoutVars>
          <dgm:dir/>
          <dgm:animLvl val="lvl"/>
          <dgm:resizeHandles val="exact"/>
        </dgm:presLayoutVars>
      </dgm:prSet>
      <dgm:spPr/>
    </dgm:pt>
    <dgm:pt modelId="{085501FE-859D-472F-AFD8-F9291E0124D0}" type="pres">
      <dgm:prSet presAssocID="{C8FB965A-1434-4227-96C4-36E631BFC95A}" presName="boxAndChildren" presStyleCnt="0"/>
      <dgm:spPr/>
    </dgm:pt>
    <dgm:pt modelId="{0288325E-8BF7-458C-967D-D5D5B5A2D37C}" type="pres">
      <dgm:prSet presAssocID="{C8FB965A-1434-4227-96C4-36E631BFC95A}" presName="parentTextBox" presStyleLbl="node1" presStyleIdx="0" presStyleCnt="4"/>
      <dgm:spPr/>
    </dgm:pt>
    <dgm:pt modelId="{27D4C59E-F017-4E90-953E-B934C77CFBC7}" type="pres">
      <dgm:prSet presAssocID="{7C130D6E-EA77-4E25-9AA3-E2ACA10551FF}" presName="sp" presStyleCnt="0"/>
      <dgm:spPr/>
    </dgm:pt>
    <dgm:pt modelId="{73E0A8FF-D25F-4F74-BD49-9BC26FA716B9}" type="pres">
      <dgm:prSet presAssocID="{AC8E39D4-A7ED-4F39-A6E7-0A53FFE18375}" presName="arrowAndChildren" presStyleCnt="0"/>
      <dgm:spPr/>
    </dgm:pt>
    <dgm:pt modelId="{03C439C3-EDA2-4567-AAAC-0EA899B4322C}" type="pres">
      <dgm:prSet presAssocID="{AC8E39D4-A7ED-4F39-A6E7-0A53FFE18375}" presName="parentTextArrow" presStyleLbl="node1" presStyleIdx="1" presStyleCnt="4"/>
      <dgm:spPr/>
    </dgm:pt>
    <dgm:pt modelId="{AC8012B9-6CCD-4B1A-BA77-4DD6850087A2}" type="pres">
      <dgm:prSet presAssocID="{EF4547E3-1CAC-46CC-9B8C-F62B05416B18}" presName="sp" presStyleCnt="0"/>
      <dgm:spPr/>
    </dgm:pt>
    <dgm:pt modelId="{273BDA32-79BC-4B38-9CC5-BA78C4C9F846}" type="pres">
      <dgm:prSet presAssocID="{78B1D308-4552-4B9C-9A62-9E3D03EC8888}" presName="arrowAndChildren" presStyleCnt="0"/>
      <dgm:spPr/>
    </dgm:pt>
    <dgm:pt modelId="{4DFACC8C-B437-48A9-A049-94E5C7C3AEDC}" type="pres">
      <dgm:prSet presAssocID="{78B1D308-4552-4B9C-9A62-9E3D03EC8888}" presName="parentTextArrow" presStyleLbl="node1" presStyleIdx="2" presStyleCnt="4"/>
      <dgm:spPr/>
    </dgm:pt>
    <dgm:pt modelId="{C6E585CF-6D40-4745-BDC0-A5A06C261D72}" type="pres">
      <dgm:prSet presAssocID="{83D26475-2A50-4229-B5B9-3AD67264159D}" presName="sp" presStyleCnt="0"/>
      <dgm:spPr/>
    </dgm:pt>
    <dgm:pt modelId="{DC65AD38-7C50-4882-A35C-DBBB1A53E0AF}" type="pres">
      <dgm:prSet presAssocID="{AFA1831C-B8D9-469F-BA37-4E6096B94796}" presName="arrowAndChildren" presStyleCnt="0"/>
      <dgm:spPr/>
    </dgm:pt>
    <dgm:pt modelId="{2E1D771A-A4BE-451C-B2B6-A373700F2B64}" type="pres">
      <dgm:prSet presAssocID="{AFA1831C-B8D9-469F-BA37-4E6096B94796}" presName="parentTextArrow" presStyleLbl="node1" presStyleIdx="3" presStyleCnt="4"/>
      <dgm:spPr/>
    </dgm:pt>
  </dgm:ptLst>
  <dgm:cxnLst>
    <dgm:cxn modelId="{AC9BC207-3154-4052-90B0-360C79C98AC8}" type="presOf" srcId="{C8FB965A-1434-4227-96C4-36E631BFC95A}" destId="{0288325E-8BF7-458C-967D-D5D5B5A2D37C}" srcOrd="0" destOrd="0" presId="urn:microsoft.com/office/officeart/2005/8/layout/process4"/>
    <dgm:cxn modelId="{4CB7B716-8E71-480A-8FDD-BFAEB59B9631}" type="presOf" srcId="{78B1D308-4552-4B9C-9A62-9E3D03EC8888}" destId="{4DFACC8C-B437-48A9-A049-94E5C7C3AEDC}" srcOrd="0" destOrd="0" presId="urn:microsoft.com/office/officeart/2005/8/layout/process4"/>
    <dgm:cxn modelId="{2CBD7879-F223-47F6-B28C-34CB4F92F351}" type="presOf" srcId="{DE1553B7-E529-493B-827E-DFDB7DB04425}" destId="{D9CD5A52-414E-4A12-86B4-257A94C3E2BE}" srcOrd="0" destOrd="0" presId="urn:microsoft.com/office/officeart/2005/8/layout/process4"/>
    <dgm:cxn modelId="{32FD5995-2E15-47CA-8A0A-BD508572B3DC}" srcId="{DE1553B7-E529-493B-827E-DFDB7DB04425}" destId="{AC8E39D4-A7ED-4F39-A6E7-0A53FFE18375}" srcOrd="2" destOrd="0" parTransId="{12824691-CD5D-40FA-A4DE-160C25F062A0}" sibTransId="{7C130D6E-EA77-4E25-9AA3-E2ACA10551FF}"/>
    <dgm:cxn modelId="{8CC546A8-C8AC-45C6-A2EB-2D753CDBD4AD}" srcId="{DE1553B7-E529-493B-827E-DFDB7DB04425}" destId="{78B1D308-4552-4B9C-9A62-9E3D03EC8888}" srcOrd="1" destOrd="0" parTransId="{771886BB-DFDB-4D52-9AED-334308DA3F9C}" sibTransId="{EF4547E3-1CAC-46CC-9B8C-F62B05416B18}"/>
    <dgm:cxn modelId="{18DFF1A9-D4C6-4C25-9914-9EA7AF3544F8}" srcId="{DE1553B7-E529-493B-827E-DFDB7DB04425}" destId="{C8FB965A-1434-4227-96C4-36E631BFC95A}" srcOrd="3" destOrd="0" parTransId="{A98DD1E1-8538-4812-A74B-3F4C81D1BBA4}" sibTransId="{F4FB610D-F395-4A54-9726-88204A3C3185}"/>
    <dgm:cxn modelId="{17D7AAAE-D2EF-43EA-82C1-B04526A540A1}" type="presOf" srcId="{AFA1831C-B8D9-469F-BA37-4E6096B94796}" destId="{2E1D771A-A4BE-451C-B2B6-A373700F2B64}" srcOrd="0" destOrd="0" presId="urn:microsoft.com/office/officeart/2005/8/layout/process4"/>
    <dgm:cxn modelId="{95A36FC5-7262-4F07-9992-77C06E64991B}" srcId="{DE1553B7-E529-493B-827E-DFDB7DB04425}" destId="{AFA1831C-B8D9-469F-BA37-4E6096B94796}" srcOrd="0" destOrd="0" parTransId="{54057859-F643-4000-8509-9C2B4C83B4DD}" sibTransId="{83D26475-2A50-4229-B5B9-3AD67264159D}"/>
    <dgm:cxn modelId="{E42A08D3-1A57-440C-A521-B2BB93FD1588}" type="presOf" srcId="{AC8E39D4-A7ED-4F39-A6E7-0A53FFE18375}" destId="{03C439C3-EDA2-4567-AAAC-0EA899B4322C}" srcOrd="0" destOrd="0" presId="urn:microsoft.com/office/officeart/2005/8/layout/process4"/>
    <dgm:cxn modelId="{9FCAC1BB-3DF1-4A4C-9808-1DF672F00FFC}" type="presParOf" srcId="{D9CD5A52-414E-4A12-86B4-257A94C3E2BE}" destId="{085501FE-859D-472F-AFD8-F9291E0124D0}" srcOrd="0" destOrd="0" presId="urn:microsoft.com/office/officeart/2005/8/layout/process4"/>
    <dgm:cxn modelId="{127A55E9-624A-407C-A42D-3111E5BA47D6}" type="presParOf" srcId="{085501FE-859D-472F-AFD8-F9291E0124D0}" destId="{0288325E-8BF7-458C-967D-D5D5B5A2D37C}" srcOrd="0" destOrd="0" presId="urn:microsoft.com/office/officeart/2005/8/layout/process4"/>
    <dgm:cxn modelId="{DAA2BFCF-6ED0-4B25-9714-88DCD31BEA02}" type="presParOf" srcId="{D9CD5A52-414E-4A12-86B4-257A94C3E2BE}" destId="{27D4C59E-F017-4E90-953E-B934C77CFBC7}" srcOrd="1" destOrd="0" presId="urn:microsoft.com/office/officeart/2005/8/layout/process4"/>
    <dgm:cxn modelId="{790EC626-B3E6-4A3D-A3F1-54E34920D24D}" type="presParOf" srcId="{D9CD5A52-414E-4A12-86B4-257A94C3E2BE}" destId="{73E0A8FF-D25F-4F74-BD49-9BC26FA716B9}" srcOrd="2" destOrd="0" presId="urn:microsoft.com/office/officeart/2005/8/layout/process4"/>
    <dgm:cxn modelId="{8C19A817-2BD4-4490-B716-91E0D40A4A02}" type="presParOf" srcId="{73E0A8FF-D25F-4F74-BD49-9BC26FA716B9}" destId="{03C439C3-EDA2-4567-AAAC-0EA899B4322C}" srcOrd="0" destOrd="0" presId="urn:microsoft.com/office/officeart/2005/8/layout/process4"/>
    <dgm:cxn modelId="{A7A1F0D9-CCF8-422C-8433-4938325DFD2D}" type="presParOf" srcId="{D9CD5A52-414E-4A12-86B4-257A94C3E2BE}" destId="{AC8012B9-6CCD-4B1A-BA77-4DD6850087A2}" srcOrd="3" destOrd="0" presId="urn:microsoft.com/office/officeart/2005/8/layout/process4"/>
    <dgm:cxn modelId="{47D259A6-7E83-4099-8E58-B1E2E2533A5E}" type="presParOf" srcId="{D9CD5A52-414E-4A12-86B4-257A94C3E2BE}" destId="{273BDA32-79BC-4B38-9CC5-BA78C4C9F846}" srcOrd="4" destOrd="0" presId="urn:microsoft.com/office/officeart/2005/8/layout/process4"/>
    <dgm:cxn modelId="{7B66B62B-7FD7-4C7A-B1FD-FCB66A2A9E9C}" type="presParOf" srcId="{273BDA32-79BC-4B38-9CC5-BA78C4C9F846}" destId="{4DFACC8C-B437-48A9-A049-94E5C7C3AEDC}" srcOrd="0" destOrd="0" presId="urn:microsoft.com/office/officeart/2005/8/layout/process4"/>
    <dgm:cxn modelId="{BA0C58E7-0C11-41D7-A777-8602ABBC58E6}" type="presParOf" srcId="{D9CD5A52-414E-4A12-86B4-257A94C3E2BE}" destId="{C6E585CF-6D40-4745-BDC0-A5A06C261D72}" srcOrd="5" destOrd="0" presId="urn:microsoft.com/office/officeart/2005/8/layout/process4"/>
    <dgm:cxn modelId="{6719C531-A467-4520-805F-B4497136FC7B}" type="presParOf" srcId="{D9CD5A52-414E-4A12-86B4-257A94C3E2BE}" destId="{DC65AD38-7C50-4882-A35C-DBBB1A53E0AF}" srcOrd="6" destOrd="0" presId="urn:microsoft.com/office/officeart/2005/8/layout/process4"/>
    <dgm:cxn modelId="{8903BEF6-BD92-4810-8CF8-7282F46E443C}" type="presParOf" srcId="{DC65AD38-7C50-4882-A35C-DBBB1A53E0AF}" destId="{2E1D771A-A4BE-451C-B2B6-A373700F2B6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A4D05-A012-4602-BC5A-C7D0E4B3EC83}">
      <dsp:nvSpPr>
        <dsp:cNvPr id="0" name=""/>
        <dsp:cNvSpPr/>
      </dsp:nvSpPr>
      <dsp:spPr>
        <a:xfrm>
          <a:off x="0" y="0"/>
          <a:ext cx="5426286" cy="9896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/>
            <a:t>- obavljanje zadataka radnog mjesta</a:t>
          </a:r>
          <a:r>
            <a:rPr lang="en-US" sz="2100" kern="1200" dirty="0"/>
            <a:t>.</a:t>
          </a:r>
        </a:p>
      </dsp:txBody>
      <dsp:txXfrm>
        <a:off x="28986" y="28986"/>
        <a:ext cx="4358378" cy="931675"/>
      </dsp:txXfrm>
    </dsp:sp>
    <dsp:sp modelId="{43672AC5-BFAA-4FD6-8470-5D4FDFAA3C3B}">
      <dsp:nvSpPr>
        <dsp:cNvPr id="0" name=""/>
        <dsp:cNvSpPr/>
      </dsp:nvSpPr>
      <dsp:spPr>
        <a:xfrm>
          <a:off x="478789" y="1154588"/>
          <a:ext cx="5426286" cy="989647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 dirty="0"/>
            <a:t>- Ostvarivanje </a:t>
          </a:r>
          <a:r>
            <a:rPr lang="en-US" sz="2100" b="1" kern="1200" dirty="0" err="1"/>
            <a:t>jednak</a:t>
          </a:r>
          <a:r>
            <a:rPr lang="hr-HR" sz="2100" b="1" kern="1200" dirty="0" err="1"/>
            <a:t>og</a:t>
          </a:r>
          <a:r>
            <a:rPr lang="en-US" sz="2100" b="1" kern="1200" dirty="0"/>
            <a:t> </a:t>
          </a:r>
          <a:r>
            <a:rPr lang="en-US" sz="2100" b="1" kern="1200" dirty="0" err="1"/>
            <a:t>pristup</a:t>
          </a:r>
          <a:r>
            <a:rPr lang="hr-HR" sz="2100" b="1" kern="1200" dirty="0"/>
            <a:t>a</a:t>
          </a:r>
          <a:r>
            <a:rPr lang="en-US" sz="2100" b="1" kern="1200" dirty="0"/>
            <a:t> </a:t>
          </a:r>
          <a:r>
            <a:rPr lang="en-US" sz="2100" b="1" kern="1200" dirty="0" err="1"/>
            <a:t>zapošljavanju</a:t>
          </a:r>
          <a:r>
            <a:rPr lang="en-US" sz="2100" b="1" kern="1200" dirty="0"/>
            <a:t> </a:t>
          </a:r>
          <a:r>
            <a:rPr lang="en-US" sz="2100" b="1" kern="1200" dirty="0" err="1"/>
            <a:t>i</a:t>
          </a:r>
          <a:r>
            <a:rPr lang="en-US" sz="2100" b="1" kern="1200" dirty="0"/>
            <a:t> </a:t>
          </a:r>
          <a:r>
            <a:rPr lang="en-US" sz="2100" b="1" kern="1200" dirty="0" err="1"/>
            <a:t>napredovanju</a:t>
          </a:r>
          <a:r>
            <a:rPr lang="en-US" sz="2100" kern="1200" dirty="0"/>
            <a:t>.</a:t>
          </a:r>
        </a:p>
      </dsp:txBody>
      <dsp:txXfrm>
        <a:off x="507775" y="1183574"/>
        <a:ext cx="4246253" cy="931675"/>
      </dsp:txXfrm>
    </dsp:sp>
    <dsp:sp modelId="{560BA2C0-7799-47B1-A8D8-5E994D2B1296}">
      <dsp:nvSpPr>
        <dsp:cNvPr id="0" name=""/>
        <dsp:cNvSpPr/>
      </dsp:nvSpPr>
      <dsp:spPr>
        <a:xfrm>
          <a:off x="957579" y="2309177"/>
          <a:ext cx="5426286" cy="989647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ravnopravno</a:t>
          </a:r>
          <a:r>
            <a:rPr lang="en-US" sz="2100" b="1" kern="1200" dirty="0"/>
            <a:t> </a:t>
          </a:r>
          <a:r>
            <a:rPr lang="en-US" sz="2100" b="1" kern="1200" dirty="0" err="1"/>
            <a:t>sudjel</a:t>
          </a:r>
          <a:r>
            <a:rPr lang="hr-HR" sz="2100" b="1" kern="1200" dirty="0"/>
            <a:t>ovan</a:t>
          </a:r>
          <a:r>
            <a:rPr lang="en-US" sz="2100" b="1" kern="1200" dirty="0"/>
            <a:t>je u </a:t>
          </a:r>
          <a:r>
            <a:rPr lang="en-US" sz="2100" b="1" kern="1200" dirty="0" err="1"/>
            <a:t>profesionalnom</a:t>
          </a:r>
          <a:r>
            <a:rPr lang="en-US" sz="2100" b="1" kern="1200" dirty="0"/>
            <a:t> </a:t>
          </a:r>
          <a:r>
            <a:rPr lang="en-US" sz="2100" b="1" kern="1200" dirty="0" err="1"/>
            <a:t>životu</a:t>
          </a:r>
          <a:endParaRPr lang="en-US" sz="2100" kern="1200" dirty="0"/>
        </a:p>
      </dsp:txBody>
      <dsp:txXfrm>
        <a:off x="986565" y="2338163"/>
        <a:ext cx="4246253" cy="931675"/>
      </dsp:txXfrm>
    </dsp:sp>
    <dsp:sp modelId="{55FCDB61-E04F-4AC1-84D0-7B123D79EFD2}">
      <dsp:nvSpPr>
        <dsp:cNvPr id="0" name=""/>
        <dsp:cNvSpPr/>
      </dsp:nvSpPr>
      <dsp:spPr>
        <a:xfrm>
          <a:off x="4783015" y="750482"/>
          <a:ext cx="643270" cy="6432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927751" y="750482"/>
        <a:ext cx="353798" cy="484061"/>
      </dsp:txXfrm>
    </dsp:sp>
    <dsp:sp modelId="{D2E832DA-C0CE-44B3-927C-089AE5D3EF51}">
      <dsp:nvSpPr>
        <dsp:cNvPr id="0" name=""/>
        <dsp:cNvSpPr/>
      </dsp:nvSpPr>
      <dsp:spPr>
        <a:xfrm>
          <a:off x="5261805" y="1898473"/>
          <a:ext cx="643270" cy="6432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406541" y="1898473"/>
        <a:ext cx="353798" cy="484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941E0-0767-4BED-AC7D-89D4B54373A5}">
      <dsp:nvSpPr>
        <dsp:cNvPr id="0" name=""/>
        <dsp:cNvSpPr/>
      </dsp:nvSpPr>
      <dsp:spPr>
        <a:xfrm>
          <a:off x="0" y="189390"/>
          <a:ext cx="4971603" cy="617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Kada osoba ima </a:t>
          </a:r>
          <a:r>
            <a:rPr lang="en-US" sz="1600" b="1" kern="1200"/>
            <a:t>trajno ili privremeno ograničenje radne sposobnosti</a:t>
          </a:r>
          <a:r>
            <a:rPr lang="en-US" sz="1600" kern="1200"/>
            <a:t>,</a:t>
          </a:r>
        </a:p>
      </dsp:txBody>
      <dsp:txXfrm>
        <a:off x="30157" y="219547"/>
        <a:ext cx="4911289" cy="557446"/>
      </dsp:txXfrm>
    </dsp:sp>
    <dsp:sp modelId="{9F86F546-4FB4-49F4-8DA3-EE2D8BEF27C3}">
      <dsp:nvSpPr>
        <dsp:cNvPr id="0" name=""/>
        <dsp:cNvSpPr/>
      </dsp:nvSpPr>
      <dsp:spPr>
        <a:xfrm>
          <a:off x="0" y="853230"/>
          <a:ext cx="4971603" cy="617760"/>
        </a:xfrm>
        <a:prstGeom prst="roundRect">
          <a:avLst/>
        </a:prstGeom>
        <a:gradFill rotWithShape="0">
          <a:gsLst>
            <a:gs pos="0">
              <a:schemeClr val="accent2">
                <a:hueOff val="-494048"/>
                <a:satOff val="2367"/>
                <a:lumOff val="2190"/>
                <a:alphaOff val="0"/>
                <a:tint val="96000"/>
                <a:lumMod val="100000"/>
              </a:schemeClr>
            </a:gs>
            <a:gs pos="78000">
              <a:schemeClr val="accent2">
                <a:hueOff val="-494048"/>
                <a:satOff val="2367"/>
                <a:lumOff val="219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Kada </a:t>
          </a:r>
          <a:r>
            <a:rPr lang="en-US" sz="1600" kern="1200" dirty="0" err="1"/>
            <a:t>prilagodba</a:t>
          </a:r>
          <a:r>
            <a:rPr lang="en-US" sz="1600" kern="1200" dirty="0"/>
            <a:t> </a:t>
          </a:r>
          <a:r>
            <a:rPr lang="en-US" sz="1600" kern="1200" dirty="0" err="1"/>
            <a:t>omogućuje</a:t>
          </a:r>
          <a:r>
            <a:rPr lang="en-US" sz="1600" kern="1200" dirty="0"/>
            <a:t> da</a:t>
          </a:r>
          <a:r>
            <a:rPr lang="hr-HR" sz="1600" kern="1200" dirty="0"/>
            <a:t> osoba</a:t>
          </a:r>
          <a:r>
            <a:rPr lang="en-US" sz="1600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</a:t>
          </a:r>
          <a:r>
            <a:rPr lang="en-US" sz="1600" b="1" kern="1200" dirty="0" err="1"/>
            <a:t>dalje</a:t>
          </a:r>
          <a:r>
            <a:rPr lang="en-US" sz="1600" b="1" kern="1200" dirty="0"/>
            <a:t> </a:t>
          </a:r>
          <a:r>
            <a:rPr lang="en-US" sz="1600" b="1" kern="1200" dirty="0" err="1"/>
            <a:t>radi</a:t>
          </a:r>
          <a:r>
            <a:rPr lang="en-US" sz="1600" b="1" kern="1200" dirty="0"/>
            <a:t> </a:t>
          </a:r>
          <a:r>
            <a:rPr lang="en-US" sz="1600" b="1" kern="1200" dirty="0" err="1"/>
            <a:t>uz</a:t>
          </a:r>
          <a:r>
            <a:rPr lang="en-US" sz="1600" b="1" kern="1200" dirty="0"/>
            <a:t> </a:t>
          </a:r>
          <a:r>
            <a:rPr lang="en-US" sz="1600" b="1" kern="1200" dirty="0" err="1"/>
            <a:t>smanjeno</a:t>
          </a:r>
          <a:r>
            <a:rPr lang="en-US" sz="1600" b="1" kern="1200" dirty="0"/>
            <a:t> </a:t>
          </a:r>
          <a:r>
            <a:rPr lang="en-US" sz="1600" b="1" kern="1200" dirty="0" err="1"/>
            <a:t>opterećenje</a:t>
          </a:r>
          <a:r>
            <a:rPr lang="en-US" sz="1600" b="1" kern="1200" dirty="0"/>
            <a:t> </a:t>
          </a:r>
          <a:r>
            <a:rPr lang="en-US" sz="1600" b="1" kern="1200" dirty="0" err="1"/>
            <a:t>ili</a:t>
          </a:r>
          <a:r>
            <a:rPr lang="en-US" sz="1600" b="1" kern="1200" dirty="0"/>
            <a:t> </a:t>
          </a:r>
          <a:r>
            <a:rPr lang="hr-HR" sz="1600" b="1" kern="1200" dirty="0"/>
            <a:t>uz </a:t>
          </a:r>
          <a:r>
            <a:rPr lang="en-US" sz="1600" b="1" kern="1200" dirty="0" err="1"/>
            <a:t>dru</a:t>
          </a:r>
          <a:r>
            <a:rPr lang="hr-HR" sz="1600" b="1" kern="1200" dirty="0"/>
            <a:t>ga</a:t>
          </a:r>
          <a:r>
            <a:rPr lang="en-US" sz="1600" b="1" kern="1200" dirty="0" err="1"/>
            <a:t>čije</a:t>
          </a:r>
          <a:r>
            <a:rPr lang="en-US" sz="1600" b="1" kern="1200" dirty="0"/>
            <a:t> </a:t>
          </a:r>
          <a:r>
            <a:rPr lang="en-US" sz="1600" b="1" kern="1200" dirty="0" err="1"/>
            <a:t>uvjete</a:t>
          </a:r>
          <a:r>
            <a:rPr lang="en-US" sz="1600" kern="1200" dirty="0"/>
            <a:t>,</a:t>
          </a:r>
        </a:p>
      </dsp:txBody>
      <dsp:txXfrm>
        <a:off x="30157" y="883387"/>
        <a:ext cx="4911289" cy="557446"/>
      </dsp:txXfrm>
    </dsp:sp>
    <dsp:sp modelId="{A564E865-4C01-48B6-A24A-EA00AF9F6CDE}">
      <dsp:nvSpPr>
        <dsp:cNvPr id="0" name=""/>
        <dsp:cNvSpPr/>
      </dsp:nvSpPr>
      <dsp:spPr>
        <a:xfrm>
          <a:off x="0" y="1517070"/>
          <a:ext cx="4971603" cy="617760"/>
        </a:xfrm>
        <a:prstGeom prst="round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Kada </a:t>
          </a:r>
          <a:r>
            <a:rPr lang="en-US" sz="1600" b="1" kern="1200" dirty="0" err="1"/>
            <a:t>trošak</a:t>
          </a:r>
          <a:r>
            <a:rPr lang="en-US" sz="1600" b="1" kern="1200" dirty="0"/>
            <a:t> </a:t>
          </a:r>
          <a:r>
            <a:rPr lang="en-US" sz="1600" b="1" kern="1200" dirty="0" err="1"/>
            <a:t>prilagodbe</a:t>
          </a:r>
          <a:r>
            <a:rPr lang="en-US" sz="1600" b="1" kern="1200" dirty="0"/>
            <a:t> </a:t>
          </a:r>
          <a:r>
            <a:rPr lang="en-US" sz="1600" b="1" kern="1200" dirty="0" err="1"/>
            <a:t>nije</a:t>
          </a:r>
          <a:r>
            <a:rPr lang="hr-HR" sz="1600" b="1" kern="1200" dirty="0"/>
            <a:t> </a:t>
          </a:r>
          <a:r>
            <a:rPr lang="en-US" sz="1600" b="1" kern="1200" dirty="0" err="1"/>
            <a:t>razmjeran</a:t>
          </a:r>
          <a:r>
            <a:rPr lang="en-US" sz="1600" kern="1200" dirty="0"/>
            <a:t> u </a:t>
          </a:r>
          <a:r>
            <a:rPr lang="en-US" sz="1600" kern="1200" dirty="0" err="1"/>
            <a:t>odnosu</a:t>
          </a:r>
          <a:r>
            <a:rPr lang="en-US" sz="1600" kern="1200" dirty="0"/>
            <a:t>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koristi</a:t>
          </a:r>
          <a:r>
            <a:rPr lang="en-US" sz="1600" kern="1200" dirty="0"/>
            <a:t> </a:t>
          </a:r>
          <a:r>
            <a:rPr lang="en-US" sz="1600" kern="1200" dirty="0" err="1"/>
            <a:t>koje</a:t>
          </a:r>
          <a:r>
            <a:rPr lang="en-US" sz="1600" kern="1200" dirty="0"/>
            <a:t> </a:t>
          </a:r>
          <a:r>
            <a:rPr lang="en-US" sz="1600" kern="1200" dirty="0" err="1"/>
            <a:t>donosi</a:t>
          </a:r>
          <a:r>
            <a:rPr lang="en-US" sz="1600" kern="1200" dirty="0"/>
            <a:t>.</a:t>
          </a:r>
        </a:p>
      </dsp:txBody>
      <dsp:txXfrm>
        <a:off x="30157" y="1547227"/>
        <a:ext cx="4911289" cy="557446"/>
      </dsp:txXfrm>
    </dsp:sp>
    <dsp:sp modelId="{1DFDC16A-E3DC-40C6-A681-7543C446A16C}">
      <dsp:nvSpPr>
        <dsp:cNvPr id="0" name=""/>
        <dsp:cNvSpPr/>
      </dsp:nvSpPr>
      <dsp:spPr>
        <a:xfrm>
          <a:off x="0" y="2180910"/>
          <a:ext cx="4971603" cy="617760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U PRAKSI: </a:t>
          </a:r>
          <a:endParaRPr lang="en-US" sz="1600" kern="1200" dirty="0"/>
        </a:p>
      </dsp:txBody>
      <dsp:txXfrm>
        <a:off x="30157" y="2211067"/>
        <a:ext cx="4911289" cy="557446"/>
      </dsp:txXfrm>
    </dsp:sp>
    <dsp:sp modelId="{6E612B34-DCA0-4FC8-9F14-03B7A615A197}">
      <dsp:nvSpPr>
        <dsp:cNvPr id="0" name=""/>
        <dsp:cNvSpPr/>
      </dsp:nvSpPr>
      <dsp:spPr>
        <a:xfrm>
          <a:off x="0" y="2844750"/>
          <a:ext cx="4971603" cy="617760"/>
        </a:xfrm>
        <a:prstGeom prst="roundRect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kod </a:t>
          </a:r>
          <a:r>
            <a:rPr lang="en-US" sz="1600" b="1" kern="1200"/>
            <a:t>zapošljavanja</a:t>
          </a:r>
          <a:r>
            <a:rPr lang="en-US" sz="1600" kern="1200"/>
            <a:t> novih radnika,</a:t>
          </a:r>
        </a:p>
      </dsp:txBody>
      <dsp:txXfrm>
        <a:off x="30157" y="2874907"/>
        <a:ext cx="4911289" cy="557446"/>
      </dsp:txXfrm>
    </dsp:sp>
    <dsp:sp modelId="{5BFC8AF0-10BC-4FC6-8FF6-C83727D76936}">
      <dsp:nvSpPr>
        <dsp:cNvPr id="0" name=""/>
        <dsp:cNvSpPr/>
      </dsp:nvSpPr>
      <dsp:spPr>
        <a:xfrm>
          <a:off x="0" y="3508590"/>
          <a:ext cx="4971603" cy="617760"/>
        </a:xfrm>
        <a:prstGeom prst="roundRect">
          <a:avLst/>
        </a:prstGeom>
        <a:gradFill rotWithShape="0">
          <a:gsLst>
            <a:gs pos="0">
              <a:schemeClr val="accent2">
                <a:hueOff val="-2470238"/>
                <a:satOff val="11833"/>
                <a:lumOff val="10948"/>
                <a:alphaOff val="0"/>
                <a:tint val="96000"/>
                <a:lumMod val="100000"/>
              </a:schemeClr>
            </a:gs>
            <a:gs pos="78000">
              <a:schemeClr val="accent2">
                <a:hueOff val="-2470238"/>
                <a:satOff val="11833"/>
                <a:lumOff val="1094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nakon </a:t>
          </a:r>
          <a:r>
            <a:rPr lang="en-US" sz="1600" b="1" kern="1200"/>
            <a:t>ozljede, bolesti ili pogoršanja zdravstvenog stanja</a:t>
          </a:r>
          <a:r>
            <a:rPr lang="en-US" sz="1600" kern="1200"/>
            <a:t>,</a:t>
          </a:r>
        </a:p>
      </dsp:txBody>
      <dsp:txXfrm>
        <a:off x="30157" y="3538747"/>
        <a:ext cx="4911289" cy="557446"/>
      </dsp:txXfrm>
    </dsp:sp>
    <dsp:sp modelId="{621BC241-799B-4354-B8B8-411A23336560}">
      <dsp:nvSpPr>
        <dsp:cNvPr id="0" name=""/>
        <dsp:cNvSpPr/>
      </dsp:nvSpPr>
      <dsp:spPr>
        <a:xfrm>
          <a:off x="0" y="4172430"/>
          <a:ext cx="4971603" cy="61776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kod </a:t>
          </a:r>
          <a:r>
            <a:rPr lang="en-US" sz="1600" b="1" kern="1200"/>
            <a:t>promjene radnog mjesta</a:t>
          </a:r>
          <a:r>
            <a:rPr lang="en-US" sz="1600" kern="1200"/>
            <a:t> unutar organizacije.</a:t>
          </a:r>
        </a:p>
      </dsp:txBody>
      <dsp:txXfrm>
        <a:off x="30157" y="4202587"/>
        <a:ext cx="4911289" cy="557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7E7C-13E4-4107-9669-1739DE61FCEE}">
      <dsp:nvSpPr>
        <dsp:cNvPr id="0" name=""/>
        <dsp:cNvSpPr/>
      </dsp:nvSpPr>
      <dsp:spPr>
        <a:xfrm>
          <a:off x="0" y="119282"/>
          <a:ext cx="4971603" cy="9090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Poslodavac– inicira postupak i provodi prilagodbu</a:t>
          </a:r>
          <a:endParaRPr lang="en-US" sz="1700" kern="1200" dirty="0"/>
        </a:p>
      </dsp:txBody>
      <dsp:txXfrm>
        <a:off x="44375" y="163657"/>
        <a:ext cx="4882853" cy="820285"/>
      </dsp:txXfrm>
    </dsp:sp>
    <dsp:sp modelId="{8BD6999E-BB9F-4C34-B0AC-CF6E30C8F558}">
      <dsp:nvSpPr>
        <dsp:cNvPr id="0" name=""/>
        <dsp:cNvSpPr/>
      </dsp:nvSpPr>
      <dsp:spPr>
        <a:xfrm>
          <a:off x="0" y="1077277"/>
          <a:ext cx="4971603" cy="909035"/>
        </a:xfrm>
        <a:prstGeom prst="roundRect">
          <a:avLst/>
        </a:prstGeom>
        <a:gradFill rotWithShape="0">
          <a:gsLst>
            <a:gs pos="0">
              <a:schemeClr val="accent2">
                <a:hueOff val="-741071"/>
                <a:satOff val="3550"/>
                <a:lumOff val="3284"/>
                <a:alphaOff val="0"/>
                <a:tint val="96000"/>
                <a:lumMod val="100000"/>
              </a:schemeClr>
            </a:gs>
            <a:gs pos="78000">
              <a:schemeClr val="accent2">
                <a:hueOff val="-741071"/>
                <a:satOff val="3550"/>
                <a:lumOff val="328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Zaposlenik</a:t>
          </a:r>
          <a:r>
            <a:rPr lang="en-US" sz="1700" kern="1200" dirty="0"/>
            <a:t> – </a:t>
          </a:r>
          <a:r>
            <a:rPr lang="en-US" sz="1700" kern="1200" dirty="0" err="1"/>
            <a:t>aktivno</a:t>
          </a:r>
          <a:r>
            <a:rPr lang="en-US" sz="1700" kern="1200" dirty="0"/>
            <a:t> </a:t>
          </a:r>
          <a:r>
            <a:rPr lang="en-US" sz="1700" kern="1200" dirty="0" err="1"/>
            <a:t>sudjeluje</a:t>
          </a:r>
          <a:r>
            <a:rPr lang="en-US" sz="1700" kern="1200" dirty="0"/>
            <a:t> u </a:t>
          </a:r>
          <a:r>
            <a:rPr lang="en-US" sz="1700" kern="1200" dirty="0" err="1"/>
            <a:t>procjeni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testiranju</a:t>
          </a:r>
          <a:r>
            <a:rPr lang="en-US" sz="1700" kern="1200" dirty="0"/>
            <a:t> </a:t>
          </a:r>
          <a:r>
            <a:rPr lang="en-US" sz="1700" kern="1200" dirty="0" err="1"/>
            <a:t>rješenja</a:t>
          </a:r>
          <a:r>
            <a:rPr lang="en-US" sz="1700" kern="1200" dirty="0"/>
            <a:t>,</a:t>
          </a:r>
        </a:p>
      </dsp:txBody>
      <dsp:txXfrm>
        <a:off x="44375" y="1121652"/>
        <a:ext cx="4882853" cy="820285"/>
      </dsp:txXfrm>
    </dsp:sp>
    <dsp:sp modelId="{1D398DD8-F7BA-4B7C-B069-92B1EE6FCBD3}">
      <dsp:nvSpPr>
        <dsp:cNvPr id="0" name=""/>
        <dsp:cNvSpPr/>
      </dsp:nvSpPr>
      <dsp:spPr>
        <a:xfrm>
          <a:off x="0" y="2035272"/>
          <a:ext cx="4971603" cy="909035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Medicina rada</a:t>
          </a:r>
          <a:r>
            <a:rPr lang="en-US" sz="1700" kern="1200" dirty="0"/>
            <a:t> – </a:t>
          </a:r>
          <a:r>
            <a:rPr lang="en-US" sz="1700" kern="1200" dirty="0" err="1"/>
            <a:t>daje</a:t>
          </a:r>
          <a:r>
            <a:rPr lang="en-US" sz="1700" kern="1200" dirty="0"/>
            <a:t> </a:t>
          </a:r>
          <a:r>
            <a:rPr lang="en-US" sz="1700" kern="1200" dirty="0" err="1"/>
            <a:t>mišljenje</a:t>
          </a:r>
          <a:r>
            <a:rPr lang="en-US" sz="1700" kern="1200" dirty="0"/>
            <a:t> o </a:t>
          </a:r>
          <a:r>
            <a:rPr lang="en-US" sz="1700" kern="1200" dirty="0" err="1"/>
            <a:t>ograničenjima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mogućnostima</a:t>
          </a:r>
          <a:r>
            <a:rPr lang="en-US" sz="1700" kern="1200" dirty="0"/>
            <a:t>,</a:t>
          </a:r>
        </a:p>
      </dsp:txBody>
      <dsp:txXfrm>
        <a:off x="44375" y="2079647"/>
        <a:ext cx="4882853" cy="820285"/>
      </dsp:txXfrm>
    </dsp:sp>
    <dsp:sp modelId="{0E7960AD-34E1-455A-8B36-93A95AE6EE5B}">
      <dsp:nvSpPr>
        <dsp:cNvPr id="0" name=""/>
        <dsp:cNvSpPr/>
      </dsp:nvSpPr>
      <dsp:spPr>
        <a:xfrm>
          <a:off x="0" y="2993268"/>
          <a:ext cx="4971603" cy="909035"/>
        </a:xfrm>
        <a:prstGeom prst="roundRect">
          <a:avLst/>
        </a:prstGeom>
        <a:gradFill rotWithShape="0">
          <a:gsLst>
            <a:gs pos="0">
              <a:schemeClr val="accent2">
                <a:hueOff val="-2223214"/>
                <a:satOff val="10650"/>
                <a:lumOff val="9853"/>
                <a:alphaOff val="0"/>
                <a:tint val="96000"/>
                <a:lumMod val="100000"/>
              </a:schemeClr>
            </a:gs>
            <a:gs pos="78000">
              <a:schemeClr val="accent2">
                <a:hueOff val="-2223214"/>
                <a:satOff val="10650"/>
                <a:lumOff val="985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CPRZ (</a:t>
          </a:r>
          <a:r>
            <a:rPr lang="en-US" sz="1700" b="1" kern="1200" dirty="0" err="1"/>
            <a:t>Centar</a:t>
          </a:r>
          <a:r>
            <a:rPr lang="en-US" sz="1700" b="1" kern="1200" dirty="0"/>
            <a:t> za </a:t>
          </a:r>
          <a:r>
            <a:rPr lang="en-US" sz="1700" b="1" kern="1200" dirty="0" err="1"/>
            <a:t>profesionalnu</a:t>
          </a:r>
          <a:r>
            <a:rPr lang="en-US" sz="1700" b="1" kern="1200" dirty="0"/>
            <a:t> </a:t>
          </a:r>
          <a:r>
            <a:rPr lang="en-US" sz="1700" b="1" kern="1200" dirty="0" err="1"/>
            <a:t>rehabilitaciju</a:t>
          </a:r>
          <a:r>
            <a:rPr lang="en-US" sz="1700" b="1" kern="1200" dirty="0"/>
            <a:t>)</a:t>
          </a:r>
          <a:r>
            <a:rPr lang="en-US" sz="1700" kern="1200" dirty="0"/>
            <a:t> – </a:t>
          </a:r>
          <a:r>
            <a:rPr lang="en-US" sz="1700" kern="1200" dirty="0" err="1"/>
            <a:t>izrađuje</a:t>
          </a:r>
          <a:r>
            <a:rPr lang="en-US" sz="1700" kern="1200" dirty="0"/>
            <a:t> </a:t>
          </a:r>
          <a:r>
            <a:rPr lang="en-US" sz="1700" b="1" kern="1200" dirty="0"/>
            <a:t>Plan </a:t>
          </a:r>
          <a:r>
            <a:rPr lang="en-US" sz="1700" b="1" kern="1200" dirty="0" err="1"/>
            <a:t>prilagodbe</a:t>
          </a:r>
          <a:r>
            <a:rPr lang="en-US" sz="1700" b="1" kern="1200" dirty="0"/>
            <a:t> </a:t>
          </a:r>
          <a:r>
            <a:rPr lang="en-US" sz="1700" b="1" kern="1200" dirty="0" err="1"/>
            <a:t>radnog</a:t>
          </a:r>
          <a:r>
            <a:rPr lang="en-US" sz="1700" b="1" kern="1200" dirty="0"/>
            <a:t> </a:t>
          </a:r>
          <a:r>
            <a:rPr lang="en-US" sz="1700" b="1" kern="1200" dirty="0" err="1"/>
            <a:t>mjesta</a:t>
          </a:r>
          <a:r>
            <a:rPr lang="en-US" sz="1700" b="1" kern="1200" dirty="0"/>
            <a:t> </a:t>
          </a:r>
          <a:r>
            <a:rPr lang="en-US" sz="1700" b="1" kern="1200" dirty="0" err="1"/>
            <a:t>i</a:t>
          </a:r>
          <a:r>
            <a:rPr lang="en-US" sz="1700" b="1" kern="1200" dirty="0"/>
            <a:t> </a:t>
          </a:r>
          <a:r>
            <a:rPr lang="en-US" sz="1700" b="1" kern="1200" dirty="0" err="1"/>
            <a:t>uvjeta</a:t>
          </a:r>
          <a:r>
            <a:rPr lang="en-US" sz="1700" b="1" kern="1200" dirty="0"/>
            <a:t> rada</a:t>
          </a:r>
          <a:endParaRPr lang="en-US" sz="1700" kern="1200" dirty="0"/>
        </a:p>
      </dsp:txBody>
      <dsp:txXfrm>
        <a:off x="44375" y="3037643"/>
        <a:ext cx="4882853" cy="820285"/>
      </dsp:txXfrm>
    </dsp:sp>
    <dsp:sp modelId="{D4D0A20C-2CE4-4D12-947F-289DE845EE78}">
      <dsp:nvSpPr>
        <dsp:cNvPr id="0" name=""/>
        <dsp:cNvSpPr/>
      </dsp:nvSpPr>
      <dsp:spPr>
        <a:xfrm>
          <a:off x="0" y="3951263"/>
          <a:ext cx="4971603" cy="909035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Stručni</a:t>
          </a:r>
          <a:r>
            <a:rPr lang="en-US" sz="1700" b="1" kern="1200" dirty="0"/>
            <a:t> </a:t>
          </a:r>
          <a:r>
            <a:rPr lang="en-US" sz="1700" b="1" kern="1200" dirty="0" err="1"/>
            <a:t>tim</a:t>
          </a:r>
          <a:r>
            <a:rPr lang="en-US" sz="1700" b="1" kern="1200" dirty="0"/>
            <a:t> (</a:t>
          </a:r>
          <a:r>
            <a:rPr lang="en-US" sz="1700" b="1" kern="1200" dirty="0" err="1"/>
            <a:t>npr</a:t>
          </a:r>
          <a:r>
            <a:rPr lang="en-US" sz="1700" b="1" kern="1200" dirty="0"/>
            <a:t>. </a:t>
          </a:r>
          <a:r>
            <a:rPr lang="en-US" sz="1700" b="1" kern="1200" dirty="0" err="1"/>
            <a:t>socijalni</a:t>
          </a:r>
          <a:r>
            <a:rPr lang="en-US" sz="1700" b="1" kern="1200" dirty="0"/>
            <a:t> </a:t>
          </a:r>
          <a:r>
            <a:rPr lang="en-US" sz="1700" b="1" kern="1200" dirty="0" err="1"/>
            <a:t>radnik</a:t>
          </a:r>
          <a:r>
            <a:rPr lang="en-US" sz="1700" b="1" kern="1200" dirty="0"/>
            <a:t>, </a:t>
          </a:r>
          <a:r>
            <a:rPr lang="en-US" sz="1700" b="1" kern="1200" dirty="0" err="1"/>
            <a:t>psiholog</a:t>
          </a:r>
          <a:r>
            <a:rPr lang="en-US" sz="1700" b="1" kern="1200" dirty="0"/>
            <a:t>, </a:t>
          </a:r>
          <a:r>
            <a:rPr lang="en-US" sz="1700" b="1" kern="1200" dirty="0" err="1"/>
            <a:t>ergonom</a:t>
          </a:r>
          <a:r>
            <a:rPr lang="en-US" sz="1700" b="1" kern="1200" dirty="0"/>
            <a:t>, </a:t>
          </a:r>
          <a:r>
            <a:rPr lang="hr-HR" sz="1700" b="1" kern="1200" dirty="0"/>
            <a:t>tehnolog</a:t>
          </a:r>
          <a:r>
            <a:rPr lang="en-US" sz="1700" b="1" kern="1200" dirty="0"/>
            <a:t>)</a:t>
          </a:r>
          <a:r>
            <a:rPr lang="en-US" sz="1700" kern="1200" dirty="0"/>
            <a:t> – </a:t>
          </a:r>
          <a:r>
            <a:rPr lang="en-US" sz="1700" kern="1200" dirty="0" err="1"/>
            <a:t>predlaže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prati</a:t>
          </a:r>
          <a:r>
            <a:rPr lang="en-US" sz="1700" kern="1200" dirty="0"/>
            <a:t> </a:t>
          </a:r>
          <a:r>
            <a:rPr lang="en-US" sz="1700" kern="1200" dirty="0" err="1"/>
            <a:t>provedbu</a:t>
          </a:r>
          <a:r>
            <a:rPr lang="en-US" sz="1700" kern="1200" dirty="0"/>
            <a:t>.</a:t>
          </a:r>
        </a:p>
      </dsp:txBody>
      <dsp:txXfrm>
        <a:off x="44375" y="3995638"/>
        <a:ext cx="4882853" cy="8202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ECAF7-B972-41EA-A7D5-0F669522DADC}">
      <dsp:nvSpPr>
        <dsp:cNvPr id="0" name=""/>
        <dsp:cNvSpPr/>
      </dsp:nvSpPr>
      <dsp:spPr>
        <a:xfrm>
          <a:off x="0" y="8241"/>
          <a:ext cx="7213600" cy="965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Poslovi</a:t>
          </a:r>
          <a:r>
            <a:rPr lang="en-US" sz="2500" kern="1200" dirty="0"/>
            <a:t> </a:t>
          </a:r>
          <a:r>
            <a:rPr lang="en-US" sz="2500" kern="1200" dirty="0" err="1"/>
            <a:t>šivanja</a:t>
          </a:r>
          <a:r>
            <a:rPr lang="en-US" sz="2500" kern="1200" dirty="0"/>
            <a:t>, </a:t>
          </a:r>
          <a:r>
            <a:rPr lang="en-US" sz="2500" kern="1200" dirty="0" err="1"/>
            <a:t>rubljenja</a:t>
          </a:r>
          <a:r>
            <a:rPr lang="en-US" sz="2500" kern="1200" dirty="0"/>
            <a:t> </a:t>
          </a:r>
          <a:r>
            <a:rPr lang="en-US" sz="2500" kern="1200" dirty="0" err="1"/>
            <a:t>i</a:t>
          </a:r>
          <a:r>
            <a:rPr lang="en-US" sz="2500" kern="1200" dirty="0"/>
            <a:t> </a:t>
          </a:r>
          <a:r>
            <a:rPr lang="en-US" sz="2500" kern="1200" dirty="0" err="1"/>
            <a:t>dorade</a:t>
          </a:r>
          <a:r>
            <a:rPr lang="en-US" sz="2500" kern="1200" dirty="0"/>
            <a:t> </a:t>
          </a:r>
          <a:r>
            <a:rPr lang="hr-HR" sz="2500" kern="1200" dirty="0"/>
            <a:t>tekstilnih proizvoda</a:t>
          </a:r>
          <a:r>
            <a:rPr lang="en-US" sz="2500" kern="1200" dirty="0"/>
            <a:t>.</a:t>
          </a:r>
        </a:p>
      </dsp:txBody>
      <dsp:txXfrm>
        <a:off x="47120" y="55361"/>
        <a:ext cx="7119360" cy="871010"/>
      </dsp:txXfrm>
    </dsp:sp>
    <dsp:sp modelId="{8051C14D-6481-4FFB-8CB9-DF3FC9482053}">
      <dsp:nvSpPr>
        <dsp:cNvPr id="0" name=""/>
        <dsp:cNvSpPr/>
      </dsp:nvSpPr>
      <dsp:spPr>
        <a:xfrm>
          <a:off x="0" y="1045491"/>
          <a:ext cx="7213600" cy="965250"/>
        </a:xfrm>
        <a:prstGeom prst="roundRect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Dugotrajno</a:t>
          </a:r>
          <a:r>
            <a:rPr lang="en-US" sz="2500" kern="1200" dirty="0"/>
            <a:t> </a:t>
          </a:r>
          <a:r>
            <a:rPr lang="en-US" sz="2500" kern="1200" dirty="0" err="1"/>
            <a:t>sjedenje</a:t>
          </a:r>
          <a:r>
            <a:rPr lang="en-US" sz="2500" kern="1200" dirty="0"/>
            <a:t>, </a:t>
          </a:r>
          <a:r>
            <a:rPr lang="en-US" sz="2500" kern="1200" dirty="0" err="1"/>
            <a:t>ponavljajući</a:t>
          </a:r>
          <a:r>
            <a:rPr lang="en-US" sz="2500" kern="1200" dirty="0"/>
            <a:t> </a:t>
          </a:r>
          <a:r>
            <a:rPr lang="en-US" sz="2500" kern="1200" dirty="0" err="1"/>
            <a:t>pokreti</a:t>
          </a:r>
          <a:r>
            <a:rPr lang="en-US" sz="2500" kern="1200" dirty="0"/>
            <a:t> </a:t>
          </a:r>
          <a:r>
            <a:rPr lang="en-US" sz="2500" kern="1200" dirty="0" err="1"/>
            <a:t>prstiju</a:t>
          </a:r>
          <a:r>
            <a:rPr lang="en-US" sz="2500" kern="1200" dirty="0"/>
            <a:t> </a:t>
          </a:r>
          <a:r>
            <a:rPr lang="en-US" sz="2500" kern="1200" dirty="0" err="1"/>
            <a:t>i</a:t>
          </a:r>
          <a:r>
            <a:rPr lang="en-US" sz="2500" kern="1200" dirty="0"/>
            <a:t> </a:t>
          </a:r>
          <a:r>
            <a:rPr lang="en-US" sz="2500" kern="1200" dirty="0" err="1"/>
            <a:t>zapešća</a:t>
          </a:r>
          <a:r>
            <a:rPr lang="hr-HR" sz="2500" kern="1200" dirty="0"/>
            <a:t> ruku</a:t>
          </a:r>
          <a:r>
            <a:rPr lang="en-US" sz="2500" kern="1200" dirty="0"/>
            <a:t>.</a:t>
          </a:r>
        </a:p>
      </dsp:txBody>
      <dsp:txXfrm>
        <a:off x="47120" y="1092611"/>
        <a:ext cx="7119360" cy="871010"/>
      </dsp:txXfrm>
    </dsp:sp>
    <dsp:sp modelId="{6BB0AB16-2771-4B6E-87F1-F10EE4B4DAAC}">
      <dsp:nvSpPr>
        <dsp:cNvPr id="0" name=""/>
        <dsp:cNvSpPr/>
      </dsp:nvSpPr>
      <dsp:spPr>
        <a:xfrm>
          <a:off x="0" y="2082741"/>
          <a:ext cx="7213600" cy="965250"/>
        </a:xfrm>
        <a:prstGeom prst="roundRect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Rizik od </a:t>
          </a:r>
          <a:r>
            <a:rPr lang="en-US" sz="2500" kern="1200" dirty="0" err="1"/>
            <a:t>preopterećenja</a:t>
          </a:r>
          <a:r>
            <a:rPr lang="en-US" sz="2500" kern="1200" dirty="0"/>
            <a:t> </a:t>
          </a:r>
          <a:r>
            <a:rPr lang="en-US" sz="2500" kern="1200" dirty="0" err="1"/>
            <a:t>šaka</a:t>
          </a:r>
          <a:r>
            <a:rPr lang="en-US" sz="2500" kern="1200" dirty="0"/>
            <a:t>, </a:t>
          </a:r>
          <a:r>
            <a:rPr lang="en-US" sz="2500" kern="1200" dirty="0" err="1"/>
            <a:t>vrata</a:t>
          </a:r>
          <a:r>
            <a:rPr lang="en-US" sz="2500" kern="1200" dirty="0"/>
            <a:t> </a:t>
          </a:r>
          <a:r>
            <a:rPr lang="en-US" sz="2500" kern="1200" dirty="0" err="1"/>
            <a:t>i</a:t>
          </a:r>
          <a:r>
            <a:rPr lang="en-US" sz="2500" kern="1200" dirty="0"/>
            <a:t> </a:t>
          </a:r>
          <a:r>
            <a:rPr lang="en-US" sz="2500" kern="1200" dirty="0" err="1"/>
            <a:t>ramena</a:t>
          </a:r>
          <a:r>
            <a:rPr lang="en-US" sz="2500" kern="1200" dirty="0"/>
            <a:t>.</a:t>
          </a:r>
        </a:p>
      </dsp:txBody>
      <dsp:txXfrm>
        <a:off x="47120" y="2129861"/>
        <a:ext cx="7119360" cy="871010"/>
      </dsp:txXfrm>
    </dsp:sp>
    <dsp:sp modelId="{BE042393-63F8-4336-A21C-3F2275E08151}">
      <dsp:nvSpPr>
        <dsp:cNvPr id="0" name=""/>
        <dsp:cNvSpPr/>
      </dsp:nvSpPr>
      <dsp:spPr>
        <a:xfrm>
          <a:off x="0" y="3119991"/>
          <a:ext cx="7213600" cy="965250"/>
        </a:xfrm>
        <a:prstGeom prst="round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Potrebna visoka preciznost i koordinacija.</a:t>
          </a:r>
        </a:p>
      </dsp:txBody>
      <dsp:txXfrm>
        <a:off x="47120" y="3167111"/>
        <a:ext cx="7119360" cy="871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8325E-8BF7-458C-967D-D5D5B5A2D37C}">
      <dsp:nvSpPr>
        <dsp:cNvPr id="0" name=""/>
        <dsp:cNvSpPr/>
      </dsp:nvSpPr>
      <dsp:spPr>
        <a:xfrm>
          <a:off x="0" y="3357542"/>
          <a:ext cx="7213600" cy="7345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Preporučene češće mikro-pauze i izmjena radnih zadataka.</a:t>
          </a:r>
        </a:p>
      </dsp:txBody>
      <dsp:txXfrm>
        <a:off x="0" y="3357542"/>
        <a:ext cx="7213600" cy="734548"/>
      </dsp:txXfrm>
    </dsp:sp>
    <dsp:sp modelId="{03C439C3-EDA2-4567-AAAC-0EA899B4322C}">
      <dsp:nvSpPr>
        <dsp:cNvPr id="0" name=""/>
        <dsp:cNvSpPr/>
      </dsp:nvSpPr>
      <dsp:spPr>
        <a:xfrm rot="10800000">
          <a:off x="0" y="2238825"/>
          <a:ext cx="7213600" cy="1129735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Potrebna redukcija manuelnih operacija i uvođenje automatiziranih procesa.</a:t>
          </a:r>
        </a:p>
      </dsp:txBody>
      <dsp:txXfrm rot="10800000">
        <a:off x="0" y="2238825"/>
        <a:ext cx="7213600" cy="734068"/>
      </dsp:txXfrm>
    </dsp:sp>
    <dsp:sp modelId="{4DFACC8C-B437-48A9-A049-94E5C7C3AEDC}">
      <dsp:nvSpPr>
        <dsp:cNvPr id="0" name=""/>
        <dsp:cNvSpPr/>
      </dsp:nvSpPr>
      <dsp:spPr>
        <a:xfrm rot="10800000">
          <a:off x="0" y="1120108"/>
          <a:ext cx="7213600" cy="1129735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Nemogućnost dugotrajnog ponavljanja pokreta prstima i zglobovima.</a:t>
          </a:r>
        </a:p>
      </dsp:txBody>
      <dsp:txXfrm rot="10800000">
        <a:off x="0" y="1120108"/>
        <a:ext cx="7213600" cy="734068"/>
      </dsp:txXfrm>
    </dsp:sp>
    <dsp:sp modelId="{2E1D771A-A4BE-451C-B2B6-A373700F2B64}">
      <dsp:nvSpPr>
        <dsp:cNvPr id="0" name=""/>
        <dsp:cNvSpPr/>
      </dsp:nvSpPr>
      <dsp:spPr>
        <a:xfrm rot="10800000">
          <a:off x="0" y="1391"/>
          <a:ext cx="7213600" cy="1129735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Ograničena snaga hvata i fine motorike.</a:t>
          </a:r>
        </a:p>
      </dsp:txBody>
      <dsp:txXfrm rot="10800000">
        <a:off x="0" y="1391"/>
        <a:ext cx="7213600" cy="734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2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0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62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1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535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83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0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3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5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7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9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arolina@humananova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68BA458-0BDA-62C2-060E-D437614C8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1" y="869872"/>
            <a:ext cx="2362733" cy="145612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8A64C0-D0DD-E0B5-F60B-9F2BBA5E5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83" y="504541"/>
            <a:ext cx="2697480" cy="28763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2EF9FFC-8FB4-C5A3-F03C-86F6CF44E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546" y="1592370"/>
            <a:ext cx="2128390" cy="85725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5CF57D98-5983-74B7-B00F-0DC36324D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74" y="1925894"/>
            <a:ext cx="2222016" cy="40010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A76076E-F74B-7DD9-F1B4-21413088A4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74" y="228214"/>
            <a:ext cx="1132325" cy="1191523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A027DFE-8735-0B88-E307-F89BCCF5D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05" y="5146606"/>
            <a:ext cx="2212264" cy="55827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F602554-0735-E5F4-334A-3705933A56FE}"/>
              </a:ext>
            </a:extLst>
          </p:cNvPr>
          <p:cNvSpPr txBox="1"/>
          <p:nvPr/>
        </p:nvSpPr>
        <p:spPr>
          <a:xfrm>
            <a:off x="651510" y="3295606"/>
            <a:ext cx="7115752" cy="1512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defRPr/>
            </a:pPr>
            <a:r>
              <a:rPr lang="en-US" b="1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</a:t>
            </a:r>
            <a:r>
              <a:rPr lang="sr-Latn-R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MUS+ PROJE</a:t>
            </a:r>
            <a:r>
              <a:rPr lang="sr-Latn-RS" b="1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b="1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sr-Latn-RS" b="1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1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2024-1-RS01-KA210-ADU-000243624 </a:t>
            </a:r>
            <a:endParaRPr lang="en-US" cap="all" spc="1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defRPr/>
            </a:pP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Putevi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inkluzivnog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učenja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r-Latn-R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defRPr/>
            </a:pP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prilag</a:t>
            </a:r>
            <a:r>
              <a:rPr lang="hr-HR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Odba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obrazovanja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odraslih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r-Latn-RS" b="1" cap="all" spc="15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defRPr/>
            </a:pP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osobe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cap="all" spc="15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stečenim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motor</a:t>
            </a:r>
            <a:r>
              <a:rPr lang="hr-HR" b="1" cap="all" spc="15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cap="all" spc="15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čkim</a:t>
            </a:r>
            <a:r>
              <a:rPr lang="en-U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RS" b="1" cap="all" spc="1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smetnjama</a:t>
            </a:r>
            <a:endParaRPr lang="sr-Latn-RS" cap="all" spc="15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41D6578-2377-4606-1383-8B0C27E6BFC3}"/>
              </a:ext>
            </a:extLst>
          </p:cNvPr>
          <p:cNvSpPr txBox="1"/>
          <p:nvPr/>
        </p:nvSpPr>
        <p:spPr>
          <a:xfrm>
            <a:off x="737419" y="6043156"/>
            <a:ext cx="5592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606060"/>
                </a:solidFill>
              </a:defRPr>
            </a:pP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Pripremila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Karolina Kraljić, Humana Nova</a:t>
            </a:r>
            <a:endParaRPr lang="hr-HR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lang="hr-H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Beograd, 17. listopada 2025.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0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šivanje, u dvorani, igla stroja za šivanje&#10;&#10;Sadržaj generiran uz AI možda nije točan.">
            <a:extLst>
              <a:ext uri="{FF2B5EF4-FFF2-40B4-BE49-F238E27FC236}">
                <a16:creationId xmlns:a16="http://schemas.microsoft.com/office/drawing/2014/main" id="{D58A727C-B043-FB5F-7199-11803321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88" r="15880" b="-2"/>
          <a:stretch>
            <a:fillRect/>
          </a:stretch>
        </p:blipFill>
        <p:spPr>
          <a:xfrm>
            <a:off x="3162703" y="-64294"/>
            <a:ext cx="5981297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24" y="609600"/>
            <a:ext cx="321909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Analiza </a:t>
            </a:r>
            <a:r>
              <a:rPr lang="en-US" sz="2800" dirty="0" err="1"/>
              <a:t>ergonomskih</a:t>
            </a:r>
            <a:r>
              <a:rPr lang="en-US" sz="2800" dirty="0"/>
              <a:t> </a:t>
            </a:r>
            <a:r>
              <a:rPr lang="en-US" sz="2800" dirty="0" err="1"/>
              <a:t>rizika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24" y="2160589"/>
            <a:ext cx="3572668" cy="439737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dirty="0" err="1"/>
              <a:t>Repetitivni</a:t>
            </a:r>
            <a:r>
              <a:rPr dirty="0"/>
              <a:t> </a:t>
            </a:r>
            <a:r>
              <a:rPr dirty="0" err="1"/>
              <a:t>pokreti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stalna</a:t>
            </a:r>
            <a:r>
              <a:rPr dirty="0"/>
              <a:t> </a:t>
            </a:r>
            <a:r>
              <a:rPr dirty="0" err="1"/>
              <a:t>fleksija</a:t>
            </a:r>
            <a:r>
              <a:rPr dirty="0"/>
              <a:t> </a:t>
            </a:r>
            <a:r>
              <a:rPr dirty="0" err="1"/>
              <a:t>palca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zapešća</a:t>
            </a:r>
            <a:r>
              <a:rPr dirty="0"/>
              <a:t>.</a:t>
            </a:r>
            <a:endParaRPr lang="en-US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dirty="0" err="1"/>
              <a:t>Nepravilna</a:t>
            </a:r>
            <a:r>
              <a:rPr dirty="0"/>
              <a:t> </a:t>
            </a:r>
            <a:r>
              <a:rPr dirty="0" err="1"/>
              <a:t>visina</a:t>
            </a:r>
            <a:r>
              <a:rPr dirty="0"/>
              <a:t> </a:t>
            </a:r>
            <a:r>
              <a:rPr dirty="0" err="1"/>
              <a:t>radne</a:t>
            </a:r>
            <a:r>
              <a:rPr dirty="0"/>
              <a:t> </a:t>
            </a:r>
            <a:r>
              <a:rPr dirty="0" err="1"/>
              <a:t>površine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kut</a:t>
            </a:r>
            <a:r>
              <a:rPr dirty="0"/>
              <a:t> </a:t>
            </a:r>
            <a:r>
              <a:rPr dirty="0" err="1"/>
              <a:t>ruku</a:t>
            </a:r>
            <a:r>
              <a:rPr dirty="0"/>
              <a:t>.</a:t>
            </a:r>
            <a:endParaRPr lang="en-US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dirty="0" err="1"/>
              <a:t>Neadekvatna</a:t>
            </a:r>
            <a:r>
              <a:rPr dirty="0"/>
              <a:t> </a:t>
            </a:r>
            <a:r>
              <a:rPr dirty="0" err="1"/>
              <a:t>potpora</a:t>
            </a:r>
            <a:r>
              <a:rPr dirty="0"/>
              <a:t> </a:t>
            </a:r>
            <a:r>
              <a:rPr dirty="0" err="1"/>
              <a:t>leđima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ramenima</a:t>
            </a:r>
            <a:r>
              <a:rPr dirty="0"/>
              <a:t>.</a:t>
            </a:r>
            <a:endParaRPr lang="en-US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dirty="0" err="1"/>
              <a:t>Nedostatak</a:t>
            </a:r>
            <a:r>
              <a:rPr dirty="0"/>
              <a:t> </a:t>
            </a:r>
            <a:r>
              <a:rPr dirty="0" err="1"/>
              <a:t>rotacije</a:t>
            </a:r>
            <a:r>
              <a:rPr dirty="0"/>
              <a:t> </a:t>
            </a:r>
            <a:r>
              <a:rPr dirty="0" err="1"/>
              <a:t>zadataka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odmora</a:t>
            </a:r>
            <a:r>
              <a:rPr dirty="0"/>
              <a:t>.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Postupak</a:t>
            </a:r>
            <a:r>
              <a:rPr dirty="0"/>
              <a:t> </a:t>
            </a:r>
            <a:r>
              <a:rPr dirty="0" err="1"/>
              <a:t>prilagodbe</a:t>
            </a:r>
            <a:r>
              <a:rPr dirty="0"/>
              <a:t> – </a:t>
            </a:r>
            <a:r>
              <a:rPr dirty="0" err="1"/>
              <a:t>koraci</a:t>
            </a:r>
            <a:r>
              <a:rPr lang="hr-HR" dirty="0"/>
              <a:t>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28750"/>
            <a:ext cx="6862764" cy="4612613"/>
          </a:xfrm>
        </p:spPr>
        <p:txBody>
          <a:bodyPr/>
          <a:lstStyle/>
          <a:p>
            <a:endParaRPr dirty="0"/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/>
              <a:t>1. </a:t>
            </a:r>
            <a:r>
              <a:rPr sz="2200" dirty="0" err="1"/>
              <a:t>Inicijalna</a:t>
            </a:r>
            <a:r>
              <a:rPr sz="2200" dirty="0"/>
              <a:t> </a:t>
            </a:r>
            <a:r>
              <a:rPr sz="2200" dirty="0" err="1"/>
              <a:t>procjena</a:t>
            </a:r>
            <a:r>
              <a:rPr sz="2200" dirty="0"/>
              <a:t> </a:t>
            </a:r>
            <a:r>
              <a:rPr sz="2200" dirty="0" err="1"/>
              <a:t>radnog</a:t>
            </a:r>
            <a:r>
              <a:rPr sz="2200" dirty="0"/>
              <a:t> </a:t>
            </a:r>
            <a:r>
              <a:rPr sz="2200" dirty="0" err="1"/>
              <a:t>mjesta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zdravstvene</a:t>
            </a:r>
            <a:r>
              <a:rPr sz="2200" dirty="0"/>
              <a:t> </a:t>
            </a:r>
            <a:r>
              <a:rPr sz="2200" dirty="0" err="1"/>
              <a:t>dokumentacije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/>
              <a:t>2. </a:t>
            </a:r>
            <a:r>
              <a:rPr sz="2200" dirty="0" err="1"/>
              <a:t>Mišljenje</a:t>
            </a:r>
            <a:r>
              <a:rPr sz="2200" dirty="0"/>
              <a:t> medicine rada – </a:t>
            </a:r>
            <a:r>
              <a:rPr sz="2200" dirty="0" err="1"/>
              <a:t>procjena</a:t>
            </a:r>
            <a:r>
              <a:rPr sz="2200" dirty="0"/>
              <a:t> </a:t>
            </a:r>
            <a:r>
              <a:rPr sz="2200" dirty="0" err="1"/>
              <a:t>ograničenja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lang="hr-HR" sz="2200" dirty="0"/>
              <a:t>radne </a:t>
            </a:r>
            <a:r>
              <a:rPr sz="2200" dirty="0" err="1"/>
              <a:t>sposobnost</a:t>
            </a:r>
            <a:r>
              <a:rPr lang="hr-HR" sz="2200" dirty="0"/>
              <a:t>i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/>
              <a:t>3. </a:t>
            </a:r>
            <a:r>
              <a:rPr sz="2200" dirty="0" err="1"/>
              <a:t>Izrada</a:t>
            </a:r>
            <a:r>
              <a:rPr sz="2200" dirty="0"/>
              <a:t> plana </a:t>
            </a:r>
            <a:r>
              <a:rPr sz="2200" dirty="0" err="1"/>
              <a:t>prilagodbe</a:t>
            </a:r>
            <a:r>
              <a:rPr sz="2200" dirty="0"/>
              <a:t> (CPRZ) – </a:t>
            </a:r>
            <a:r>
              <a:rPr sz="2200" dirty="0" err="1"/>
              <a:t>tehničke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organizacijske</a:t>
            </a:r>
            <a:r>
              <a:rPr sz="2200" dirty="0"/>
              <a:t> </a:t>
            </a:r>
            <a:r>
              <a:rPr sz="2200" dirty="0" err="1"/>
              <a:t>mjere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/>
              <a:t>4. </a:t>
            </a:r>
            <a:r>
              <a:rPr sz="2200" dirty="0" err="1"/>
              <a:t>Nabava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uvođenje</a:t>
            </a:r>
            <a:r>
              <a:rPr sz="2200" dirty="0"/>
              <a:t> </a:t>
            </a:r>
            <a:r>
              <a:rPr sz="2200" dirty="0" err="1"/>
              <a:t>automatske</a:t>
            </a:r>
            <a:r>
              <a:rPr sz="2200" dirty="0"/>
              <a:t> rub</a:t>
            </a:r>
            <a:r>
              <a:rPr lang="hr-HR" sz="2200" dirty="0" err="1"/>
              <a:t>ilice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/>
              <a:t>5. </a:t>
            </a:r>
            <a:r>
              <a:rPr sz="2200" dirty="0" err="1"/>
              <a:t>Edukacija</a:t>
            </a:r>
            <a:r>
              <a:rPr sz="2200" dirty="0"/>
              <a:t> </a:t>
            </a:r>
            <a:r>
              <a:rPr sz="2200" dirty="0" err="1"/>
              <a:t>radnice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testna</a:t>
            </a:r>
            <a:r>
              <a:rPr sz="2200" dirty="0"/>
              <a:t> </a:t>
            </a:r>
            <a:r>
              <a:rPr sz="2200" dirty="0" err="1"/>
              <a:t>faza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/>
              <a:t>6. </a:t>
            </a:r>
            <a:r>
              <a:rPr sz="2200" dirty="0" err="1"/>
              <a:t>Evaluacija</a:t>
            </a:r>
            <a:r>
              <a:rPr sz="2200" dirty="0"/>
              <a:t> </a:t>
            </a:r>
            <a:r>
              <a:rPr sz="2200" dirty="0" err="1"/>
              <a:t>učinka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praćenje</a:t>
            </a:r>
            <a:r>
              <a:rPr lang="hr-HR" sz="2200" dirty="0"/>
              <a:t> općeg, uključivo emocionalnog </a:t>
            </a:r>
            <a:r>
              <a:rPr sz="2200" dirty="0" err="1"/>
              <a:t>stanja</a:t>
            </a:r>
            <a:r>
              <a:rPr sz="2200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C7916F-0CB6-8BB4-B741-46F7E8F1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Rješenje – AUTOMATSKI stroj za </a:t>
            </a:r>
            <a:r>
              <a:rPr lang="hr-HR" dirty="0" err="1"/>
              <a:t>obamitanje</a:t>
            </a:r>
            <a:endParaRPr lang="en-US" dirty="0"/>
          </a:p>
        </p:txBody>
      </p:sp>
      <p:pic>
        <p:nvPicPr>
          <p:cNvPr id="4" name="VIDEO ADAPTED - TSN301 PAÇA OTOMATI">
            <a:hlinkClick r:id="" action="ppaction://media"/>
            <a:extLst>
              <a:ext uri="{FF2B5EF4-FFF2-40B4-BE49-F238E27FC236}">
                <a16:creationId xmlns:a16="http://schemas.microsoft.com/office/drawing/2014/main" id="{B8E11A0F-56DA-9CA6-8BAB-1CB476FF22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6688" y="2005781"/>
            <a:ext cx="4139380" cy="4400038"/>
          </a:xfrm>
        </p:spPr>
      </p:pic>
    </p:spTree>
    <p:extLst>
      <p:ext uri="{BB962C8B-B14F-4D97-AF65-F5344CB8AC3E}">
        <p14:creationId xmlns:p14="http://schemas.microsoft.com/office/powerpoint/2010/main" val="31784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6" y="609600"/>
            <a:ext cx="6447501" cy="1320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Tehničk</a:t>
            </a:r>
            <a:r>
              <a:rPr lang="hr-HR" dirty="0"/>
              <a:t>a</a:t>
            </a:r>
            <a:r>
              <a:rPr lang="en-US" dirty="0"/>
              <a:t> </a:t>
            </a:r>
            <a:r>
              <a:rPr lang="en-US" dirty="0" err="1"/>
              <a:t>prilagodb</a:t>
            </a:r>
            <a:r>
              <a:rPr lang="hr-HR" dirty="0"/>
              <a:t>a</a:t>
            </a:r>
            <a:r>
              <a:rPr lang="en-US" dirty="0"/>
              <a:t> – </a:t>
            </a:r>
            <a:r>
              <a:rPr lang="en-US" dirty="0" err="1"/>
              <a:t>automatsk</a:t>
            </a:r>
            <a:r>
              <a:rPr lang="hr-HR" dirty="0"/>
              <a:t>i stroj za </a:t>
            </a:r>
            <a:r>
              <a:rPr lang="hr-HR" dirty="0" err="1"/>
              <a:t>obamitanje</a:t>
            </a:r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6" y="2160590"/>
            <a:ext cx="6353174" cy="3429260"/>
          </a:xfrm>
        </p:spPr>
        <p:txBody>
          <a:bodyPr>
            <a:normAutofit/>
          </a:bodyPr>
          <a:lstStyle/>
          <a:p>
            <a:endParaRPr dirty="0"/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dirty="0" err="1"/>
              <a:t>Automatska</a:t>
            </a:r>
            <a:r>
              <a:rPr dirty="0"/>
              <a:t> </a:t>
            </a:r>
            <a:r>
              <a:rPr dirty="0" err="1"/>
              <a:t>rubilica</a:t>
            </a:r>
            <a:r>
              <a:rPr dirty="0"/>
              <a:t> </a:t>
            </a:r>
            <a:r>
              <a:rPr dirty="0" err="1"/>
              <a:t>smanjuje</a:t>
            </a:r>
            <a:r>
              <a:rPr dirty="0"/>
              <a:t> </a:t>
            </a:r>
            <a:r>
              <a:rPr dirty="0" err="1"/>
              <a:t>potrebu</a:t>
            </a:r>
            <a:r>
              <a:rPr dirty="0"/>
              <a:t> za </a:t>
            </a:r>
            <a:r>
              <a:rPr dirty="0" err="1"/>
              <a:t>ručnim</a:t>
            </a:r>
            <a:r>
              <a:rPr dirty="0"/>
              <a:t> </a:t>
            </a:r>
            <a:r>
              <a:rPr dirty="0" err="1"/>
              <a:t>rubljenjem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ponavljajućim</a:t>
            </a:r>
            <a:r>
              <a:rPr dirty="0"/>
              <a:t> </a:t>
            </a:r>
            <a:r>
              <a:rPr dirty="0" err="1"/>
              <a:t>pokretima</a:t>
            </a:r>
            <a:r>
              <a:rPr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dirty="0" err="1"/>
              <a:t>Olakšava</a:t>
            </a:r>
            <a:r>
              <a:rPr dirty="0"/>
              <a:t> </a:t>
            </a:r>
            <a:r>
              <a:rPr dirty="0" err="1"/>
              <a:t>posao</a:t>
            </a:r>
            <a:r>
              <a:rPr dirty="0"/>
              <a:t> </a:t>
            </a:r>
            <a:r>
              <a:rPr dirty="0" err="1"/>
              <a:t>kod</a:t>
            </a:r>
            <a:r>
              <a:rPr dirty="0"/>
              <a:t> </a:t>
            </a:r>
            <a:r>
              <a:rPr dirty="0" err="1"/>
              <a:t>slabije</a:t>
            </a:r>
            <a:r>
              <a:rPr dirty="0"/>
              <a:t> </a:t>
            </a:r>
            <a:r>
              <a:rPr dirty="0" err="1"/>
              <a:t>snage</a:t>
            </a:r>
            <a:r>
              <a:rPr dirty="0"/>
              <a:t> u </a:t>
            </a:r>
            <a:r>
              <a:rPr dirty="0" err="1"/>
              <a:t>šakama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ramenima</a:t>
            </a:r>
            <a:r>
              <a:rPr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dirty="0" err="1"/>
              <a:t>Omogućuje</a:t>
            </a:r>
            <a:r>
              <a:rPr dirty="0"/>
              <a:t> </a:t>
            </a:r>
            <a:r>
              <a:rPr dirty="0" err="1"/>
              <a:t>ravnomjernu</a:t>
            </a:r>
            <a:r>
              <a:rPr dirty="0"/>
              <a:t> </a:t>
            </a:r>
            <a:r>
              <a:rPr dirty="0" err="1"/>
              <a:t>kvalitetu</a:t>
            </a:r>
            <a:r>
              <a:rPr dirty="0"/>
              <a:t> rada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manji</a:t>
            </a:r>
            <a:r>
              <a:rPr dirty="0"/>
              <a:t> </a:t>
            </a:r>
            <a:r>
              <a:rPr dirty="0" err="1"/>
              <a:t>rizik</a:t>
            </a:r>
            <a:r>
              <a:rPr dirty="0"/>
              <a:t> od </a:t>
            </a:r>
            <a:r>
              <a:rPr dirty="0" err="1"/>
              <a:t>boli</a:t>
            </a:r>
            <a:r>
              <a:rPr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dirty="0" err="1"/>
              <a:t>Stroj</a:t>
            </a:r>
            <a:r>
              <a:rPr dirty="0"/>
              <a:t> je </a:t>
            </a:r>
            <a:r>
              <a:rPr dirty="0" err="1"/>
              <a:t>postavljen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visinu</a:t>
            </a:r>
            <a:r>
              <a:rPr dirty="0"/>
              <a:t> </a:t>
            </a:r>
            <a:r>
              <a:rPr dirty="0" err="1"/>
              <a:t>prilagođenu</a:t>
            </a:r>
            <a:r>
              <a:rPr dirty="0"/>
              <a:t> </a:t>
            </a:r>
            <a:r>
              <a:rPr dirty="0" err="1"/>
              <a:t>visini</a:t>
            </a:r>
            <a:r>
              <a:rPr dirty="0"/>
              <a:t> </a:t>
            </a:r>
            <a:r>
              <a:rPr dirty="0" err="1"/>
              <a:t>operaterke</a:t>
            </a:r>
            <a:r>
              <a:rPr dirty="0"/>
              <a:t>.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Dodatne</a:t>
            </a:r>
            <a:r>
              <a:rPr dirty="0"/>
              <a:t> </a:t>
            </a:r>
            <a:r>
              <a:rPr dirty="0" err="1"/>
              <a:t>prilagodbe</a:t>
            </a:r>
            <a:r>
              <a:rPr dirty="0"/>
              <a:t> </a:t>
            </a:r>
            <a:r>
              <a:rPr dirty="0" err="1"/>
              <a:t>radnog</a:t>
            </a:r>
            <a:r>
              <a:rPr dirty="0"/>
              <a:t> </a:t>
            </a:r>
            <a:r>
              <a:rPr dirty="0" err="1"/>
              <a:t>mjesta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 err="1"/>
              <a:t>Ergonomski</a:t>
            </a:r>
            <a:r>
              <a:rPr sz="2200" dirty="0"/>
              <a:t> </a:t>
            </a:r>
            <a:r>
              <a:rPr sz="2200" dirty="0" err="1"/>
              <a:t>stol</a:t>
            </a:r>
            <a:r>
              <a:rPr sz="2200" dirty="0"/>
              <a:t> </a:t>
            </a:r>
            <a:r>
              <a:rPr sz="2200" dirty="0" err="1"/>
              <a:t>podesive</a:t>
            </a:r>
            <a:r>
              <a:rPr sz="2200" dirty="0"/>
              <a:t> </a:t>
            </a:r>
            <a:r>
              <a:rPr sz="2200" dirty="0" err="1"/>
              <a:t>visine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 err="1"/>
              <a:t>Stolica</a:t>
            </a:r>
            <a:r>
              <a:rPr sz="2200" dirty="0"/>
              <a:t> s </a:t>
            </a:r>
            <a:r>
              <a:rPr sz="2200" dirty="0" err="1"/>
              <a:t>potporom</a:t>
            </a:r>
            <a:r>
              <a:rPr sz="2200" dirty="0"/>
              <a:t> za </a:t>
            </a:r>
            <a:r>
              <a:rPr sz="2200" dirty="0" err="1"/>
              <a:t>leđa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ruke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/>
              <a:t>Protuklizna </a:t>
            </a:r>
            <a:r>
              <a:rPr sz="2200" dirty="0" err="1"/>
              <a:t>podloga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optimalna</a:t>
            </a:r>
            <a:r>
              <a:rPr sz="2200" dirty="0"/>
              <a:t> </a:t>
            </a:r>
            <a:r>
              <a:rPr sz="2200" dirty="0" err="1"/>
              <a:t>rasvjeta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 err="1"/>
              <a:t>Uvođenje</a:t>
            </a:r>
            <a:r>
              <a:rPr sz="2200" dirty="0"/>
              <a:t> </a:t>
            </a:r>
            <a:r>
              <a:rPr sz="2200" dirty="0" err="1"/>
              <a:t>mikropauza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izmjena</a:t>
            </a:r>
            <a:r>
              <a:rPr sz="2200" dirty="0"/>
              <a:t> </a:t>
            </a:r>
            <a:r>
              <a:rPr sz="2200" dirty="0" err="1"/>
              <a:t>zadataka</a:t>
            </a:r>
            <a:r>
              <a:rPr sz="2200" dirty="0"/>
              <a:t> </a:t>
            </a:r>
            <a:r>
              <a:rPr sz="2200" dirty="0" err="1"/>
              <a:t>svakih</a:t>
            </a:r>
            <a:r>
              <a:rPr sz="2200" dirty="0"/>
              <a:t> 60–90 </a:t>
            </a:r>
            <a:r>
              <a:rPr sz="2200" dirty="0" err="1"/>
              <a:t>minuta</a:t>
            </a:r>
            <a:r>
              <a:rPr sz="2200" dirty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5333CD4-3361-131E-F4B9-9F919205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82" r="14987" b="-2"/>
          <a:stretch>
            <a:fillRect/>
          </a:stretch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Organizacijske i proceduralne mjere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89"/>
            <a:ext cx="2888342" cy="38807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sz="2000" dirty="0" err="1"/>
              <a:t>Rotacija</a:t>
            </a:r>
            <a:r>
              <a:rPr lang="en-US" sz="2000" dirty="0"/>
              <a:t> </a:t>
            </a:r>
            <a:r>
              <a:rPr lang="en-US" sz="2000" dirty="0" err="1"/>
              <a:t>poslova</a:t>
            </a:r>
            <a:r>
              <a:rPr lang="en-US" sz="2000" dirty="0"/>
              <a:t> (</a:t>
            </a:r>
            <a:r>
              <a:rPr lang="en-US" sz="2000" dirty="0" err="1"/>
              <a:t>šivanje</a:t>
            </a:r>
            <a:r>
              <a:rPr lang="en-US" sz="2000" dirty="0"/>
              <a:t>, </a:t>
            </a:r>
            <a:r>
              <a:rPr lang="en-US" sz="2000" dirty="0" err="1"/>
              <a:t>kontrola</a:t>
            </a:r>
            <a:r>
              <a:rPr lang="en-US" sz="2000" dirty="0"/>
              <a:t>, </a:t>
            </a:r>
            <a:r>
              <a:rPr lang="en-US" sz="2000" dirty="0" err="1"/>
              <a:t>slaganje</a:t>
            </a:r>
            <a:r>
              <a:rPr lang="en-US" sz="2000" dirty="0"/>
              <a:t>).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sz="2000" dirty="0" err="1"/>
              <a:t>Uvođenje</a:t>
            </a:r>
            <a:r>
              <a:rPr lang="en-US" sz="2000" dirty="0"/>
              <a:t> </a:t>
            </a:r>
            <a:r>
              <a:rPr lang="en-US" sz="2000" dirty="0" err="1"/>
              <a:t>kratkih</a:t>
            </a:r>
            <a:r>
              <a:rPr lang="en-US" sz="2000" dirty="0"/>
              <a:t> </a:t>
            </a:r>
            <a:r>
              <a:rPr lang="en-US" sz="2000" dirty="0" err="1"/>
              <a:t>vježbi</a:t>
            </a:r>
            <a:r>
              <a:rPr lang="en-US" sz="2000" dirty="0"/>
              <a:t> </a:t>
            </a:r>
            <a:r>
              <a:rPr lang="en-US" sz="2000" dirty="0" err="1"/>
              <a:t>istezanja</a:t>
            </a:r>
            <a:r>
              <a:rPr lang="en-US" sz="2000" dirty="0"/>
              <a:t> </a:t>
            </a:r>
            <a:r>
              <a:rPr lang="en-US" sz="2000" dirty="0" err="1"/>
              <a:t>ruku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ramena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sz="2000" dirty="0" err="1"/>
              <a:t>Praćenje</a:t>
            </a:r>
            <a:r>
              <a:rPr lang="en-US" sz="2000" dirty="0"/>
              <a:t> </a:t>
            </a:r>
            <a:r>
              <a:rPr lang="en-US" sz="2000" dirty="0" err="1"/>
              <a:t>zdravstvenog</a:t>
            </a:r>
            <a:r>
              <a:rPr lang="en-US" sz="2000" dirty="0"/>
              <a:t> </a:t>
            </a:r>
            <a:r>
              <a:rPr lang="en-US" sz="2000" dirty="0" err="1"/>
              <a:t>stanja</a:t>
            </a:r>
            <a:r>
              <a:rPr lang="en-US" sz="2000" dirty="0"/>
              <a:t> u </a:t>
            </a:r>
            <a:r>
              <a:rPr lang="en-US" sz="2000" dirty="0" err="1"/>
              <a:t>suradnji</a:t>
            </a:r>
            <a:r>
              <a:rPr lang="en-US" sz="2000" dirty="0"/>
              <a:t> s </a:t>
            </a:r>
            <a:r>
              <a:rPr lang="en-US" sz="2000" dirty="0" err="1"/>
              <a:t>medicinom</a:t>
            </a:r>
            <a:r>
              <a:rPr lang="en-US" sz="2000" dirty="0"/>
              <a:t> rada.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sz="2000" dirty="0" err="1"/>
              <a:t>Redovite</a:t>
            </a:r>
            <a:r>
              <a:rPr lang="en-US" sz="2000" dirty="0"/>
              <a:t> </a:t>
            </a:r>
            <a:r>
              <a:rPr lang="en-US" sz="2000" dirty="0" err="1"/>
              <a:t>evaluacije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mogućnost</a:t>
            </a:r>
            <a:r>
              <a:rPr lang="en-US" sz="2000" dirty="0"/>
              <a:t> </a:t>
            </a:r>
            <a:r>
              <a:rPr lang="en-US" sz="2000" dirty="0" err="1"/>
              <a:t>dodatne</a:t>
            </a:r>
            <a:r>
              <a:rPr lang="en-US" sz="2000" dirty="0"/>
              <a:t> </a:t>
            </a:r>
            <a:r>
              <a:rPr lang="en-US" sz="2000" dirty="0" err="1"/>
              <a:t>prilagodbe</a:t>
            </a:r>
            <a:r>
              <a:rPr lang="en-US" sz="2000" dirty="0"/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Očekivani</a:t>
            </a:r>
            <a:r>
              <a:rPr dirty="0"/>
              <a:t> </a:t>
            </a:r>
            <a:r>
              <a:rPr dirty="0" err="1"/>
              <a:t>učinci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evaluacija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915326" cy="3880773"/>
          </a:xfrm>
        </p:spPr>
        <p:txBody>
          <a:bodyPr/>
          <a:lstStyle/>
          <a:p>
            <a:endParaRPr dirty="0"/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 err="1"/>
              <a:t>Smanjenje</a:t>
            </a:r>
            <a:r>
              <a:rPr sz="2200" dirty="0"/>
              <a:t> </a:t>
            </a:r>
            <a:r>
              <a:rPr sz="2200" dirty="0" err="1"/>
              <a:t>boli</a:t>
            </a:r>
            <a:r>
              <a:rPr sz="2200" dirty="0"/>
              <a:t> u </a:t>
            </a:r>
            <a:r>
              <a:rPr sz="2200" dirty="0" err="1"/>
              <a:t>rukama</a:t>
            </a:r>
            <a:r>
              <a:rPr sz="2200" dirty="0"/>
              <a:t> (VAS </a:t>
            </a:r>
            <a:r>
              <a:rPr sz="2200" dirty="0" err="1"/>
              <a:t>skala</a:t>
            </a:r>
            <a:r>
              <a:rPr sz="2200" dirty="0"/>
              <a:t> -50%).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 err="1"/>
              <a:t>Povećanje</a:t>
            </a:r>
            <a:r>
              <a:rPr sz="2200" dirty="0"/>
              <a:t> </a:t>
            </a:r>
            <a:r>
              <a:rPr sz="2200" dirty="0" err="1"/>
              <a:t>učinkovitosti</a:t>
            </a:r>
            <a:r>
              <a:rPr sz="2200" dirty="0"/>
              <a:t> za 20–30%.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 err="1"/>
              <a:t>Smanjenje</a:t>
            </a:r>
            <a:r>
              <a:rPr sz="2200" dirty="0"/>
              <a:t> </a:t>
            </a:r>
            <a:r>
              <a:rPr sz="2200" dirty="0" err="1"/>
              <a:t>bolovanja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izostanaka</a:t>
            </a:r>
            <a:r>
              <a:rPr sz="2200" dirty="0"/>
              <a:t>.</a:t>
            </a:r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sz="2200" dirty="0" err="1"/>
              <a:t>Veća</a:t>
            </a:r>
            <a:r>
              <a:rPr sz="2200" dirty="0"/>
              <a:t> </a:t>
            </a:r>
            <a:r>
              <a:rPr sz="2200" dirty="0" err="1"/>
              <a:t>motivacija</a:t>
            </a:r>
            <a:r>
              <a:rPr sz="2200" dirty="0"/>
              <a:t> </a:t>
            </a:r>
            <a:r>
              <a:rPr sz="2200" dirty="0" err="1"/>
              <a:t>i</a:t>
            </a:r>
            <a:r>
              <a:rPr sz="2200" dirty="0"/>
              <a:t> </a:t>
            </a:r>
            <a:r>
              <a:rPr sz="2200" dirty="0" err="1"/>
              <a:t>kvaliteta</a:t>
            </a:r>
            <a:r>
              <a:rPr sz="2200" dirty="0"/>
              <a:t> </a:t>
            </a:r>
            <a:r>
              <a:rPr sz="2200" dirty="0" err="1"/>
              <a:t>života</a:t>
            </a:r>
            <a:r>
              <a:rPr sz="2200" dirty="0"/>
              <a:t> </a:t>
            </a:r>
            <a:r>
              <a:rPr sz="2200" dirty="0" err="1"/>
              <a:t>zaposlenice</a:t>
            </a:r>
            <a:r>
              <a:rPr sz="2200"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5B0F2-D6FF-8084-8E5A-B0FB26826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7E84-7EEF-E4B2-BCB6-8ED1164C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9" y="609600"/>
            <a:ext cx="7070103" cy="1320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Emocionalna</a:t>
            </a:r>
            <a:r>
              <a:rPr lang="en-US" dirty="0"/>
              <a:t> </a:t>
            </a:r>
            <a:r>
              <a:rPr lang="en-US" dirty="0" err="1"/>
              <a:t>podrška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savjetovanje</a:t>
            </a:r>
            <a:r>
              <a:rPr lang="en-US" dirty="0"/>
              <a:t> –</a:t>
            </a:r>
            <a:r>
              <a:rPr lang="hr-HR" dirty="0"/>
              <a:t> </a:t>
            </a:r>
            <a:r>
              <a:rPr lang="en-US" dirty="0" err="1"/>
              <a:t>prihvaćanj</a:t>
            </a:r>
            <a:r>
              <a:rPr lang="hr-HR" dirty="0"/>
              <a:t>e</a:t>
            </a:r>
            <a:r>
              <a:rPr lang="en-US" dirty="0"/>
              <a:t> </a:t>
            </a:r>
            <a:r>
              <a:rPr lang="en-US" dirty="0" err="1"/>
              <a:t>promjena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BCEE5-0089-5132-31DC-124C29738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694039"/>
            <a:ext cx="7208940" cy="3716188"/>
          </a:xfrm>
        </p:spPr>
        <p:txBody>
          <a:bodyPr>
            <a:normAutofit/>
          </a:bodyPr>
          <a:lstStyle/>
          <a:p>
            <a:r>
              <a:rPr lang="en-US" sz="2200" dirty="0" err="1"/>
              <a:t>Šivač</a:t>
            </a:r>
            <a:r>
              <a:rPr lang="hr-HR" sz="2200" dirty="0"/>
              <a:t>/</a:t>
            </a:r>
            <a:r>
              <a:rPr lang="en-US" sz="2200" dirty="0" err="1"/>
              <a:t>ica</a:t>
            </a:r>
            <a:r>
              <a:rPr lang="hr-HR" sz="2200" dirty="0"/>
              <a:t> -</a:t>
            </a:r>
            <a:r>
              <a:rPr lang="en-US" sz="2200" dirty="0"/>
              <a:t> </a:t>
            </a:r>
            <a:r>
              <a:rPr lang="en-US" sz="2200" dirty="0" err="1"/>
              <a:t>dugogodišnja</a:t>
            </a:r>
            <a:r>
              <a:rPr lang="en-US" sz="2200" dirty="0"/>
              <a:t> </a:t>
            </a:r>
            <a:r>
              <a:rPr lang="en-US" sz="2200" dirty="0" err="1"/>
              <a:t>radnica</a:t>
            </a:r>
            <a:r>
              <a:rPr lang="en-US" sz="2200" dirty="0"/>
              <a:t>, </a:t>
            </a:r>
            <a:r>
              <a:rPr lang="en-US" sz="2200" dirty="0" err="1"/>
              <a:t>suočava</a:t>
            </a:r>
            <a:r>
              <a:rPr lang="en-US" sz="2200" dirty="0"/>
              <a:t> se s </a:t>
            </a:r>
            <a:r>
              <a:rPr lang="en-US" sz="2200" dirty="0" err="1"/>
              <a:t>gubitkom</a:t>
            </a:r>
            <a:r>
              <a:rPr lang="en-US" sz="2200" dirty="0"/>
              <a:t> </a:t>
            </a:r>
            <a:r>
              <a:rPr lang="en-US" sz="2200" dirty="0" err="1"/>
              <a:t>dijela</a:t>
            </a:r>
            <a:r>
              <a:rPr lang="en-US" sz="2200" dirty="0"/>
              <a:t> </a:t>
            </a:r>
            <a:r>
              <a:rPr lang="en-US" sz="2200" dirty="0" err="1"/>
              <a:t>radne</a:t>
            </a:r>
            <a:r>
              <a:rPr lang="en-US" sz="2200" dirty="0"/>
              <a:t> </a:t>
            </a:r>
            <a:r>
              <a:rPr lang="en-US" sz="2200" dirty="0" err="1"/>
              <a:t>funkcije</a:t>
            </a:r>
            <a:r>
              <a:rPr lang="en-US" sz="2200" dirty="0"/>
              <a:t>.</a:t>
            </a:r>
            <a:endParaRPr lang="hr-HR" sz="2200" dirty="0"/>
          </a:p>
          <a:p>
            <a:r>
              <a:rPr lang="en-US" sz="2200" b="1" dirty="0" err="1"/>
              <a:t>Promjena</a:t>
            </a:r>
            <a:r>
              <a:rPr lang="en-US" sz="2200" b="1" dirty="0"/>
              <a:t> u </a:t>
            </a:r>
            <a:r>
              <a:rPr lang="en-US" sz="2200" b="1" dirty="0" err="1"/>
              <a:t>radnom</a:t>
            </a:r>
            <a:r>
              <a:rPr lang="en-US" sz="2200" b="1" dirty="0"/>
              <a:t> </a:t>
            </a:r>
            <a:r>
              <a:rPr lang="en-US" sz="2200" b="1" dirty="0" err="1"/>
              <a:t>identitetu</a:t>
            </a:r>
            <a:r>
              <a:rPr lang="en-US" sz="2200" b="1" dirty="0"/>
              <a:t> </a:t>
            </a:r>
            <a:r>
              <a:rPr lang="en-US" sz="2200" dirty="0" err="1"/>
              <a:t>izaziva</a:t>
            </a:r>
            <a:r>
              <a:rPr lang="hr-HR" sz="2200" dirty="0"/>
              <a:t> anksioznost,</a:t>
            </a:r>
            <a:r>
              <a:rPr lang="en-US" sz="2200" dirty="0"/>
              <a:t> </a:t>
            </a:r>
            <a:r>
              <a:rPr lang="en-US" sz="2200" dirty="0" err="1"/>
              <a:t>tugu</a:t>
            </a:r>
            <a:r>
              <a:rPr lang="en-US" sz="2200" dirty="0"/>
              <a:t>, </a:t>
            </a:r>
            <a:r>
              <a:rPr lang="en-US" sz="2200" dirty="0" err="1"/>
              <a:t>nesigurnost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osjećaj</a:t>
            </a:r>
            <a:r>
              <a:rPr lang="en-US" sz="2200" dirty="0"/>
              <a:t> </a:t>
            </a:r>
            <a:r>
              <a:rPr lang="en-US" sz="2200" dirty="0" err="1"/>
              <a:t>gubitka</a:t>
            </a:r>
            <a:r>
              <a:rPr lang="en-US" sz="2200" dirty="0"/>
              <a:t>.</a:t>
            </a:r>
            <a:endParaRPr lang="hr-HR" sz="2200" dirty="0"/>
          </a:p>
          <a:p>
            <a:r>
              <a:rPr lang="en-US" sz="2200" dirty="0" err="1"/>
              <a:t>Uključena</a:t>
            </a:r>
            <a:r>
              <a:rPr lang="en-US" sz="2200" dirty="0"/>
              <a:t> je </a:t>
            </a:r>
            <a:r>
              <a:rPr lang="en-US" sz="2200" dirty="0" err="1"/>
              <a:t>socijalna</a:t>
            </a:r>
            <a:r>
              <a:rPr lang="en-US" sz="2200" dirty="0"/>
              <a:t> </a:t>
            </a:r>
            <a:r>
              <a:rPr lang="en-US" sz="2200" dirty="0" err="1"/>
              <a:t>radnica</a:t>
            </a:r>
            <a:r>
              <a:rPr lang="en-US" sz="2200" dirty="0"/>
              <a:t> </a:t>
            </a:r>
            <a:r>
              <a:rPr lang="en-US" sz="2200" dirty="0" err="1"/>
              <a:t>radi</a:t>
            </a:r>
            <a:r>
              <a:rPr lang="en-US" sz="2200" dirty="0"/>
              <a:t> </a:t>
            </a:r>
            <a:r>
              <a:rPr lang="en-US" sz="2200" dirty="0" err="1"/>
              <a:t>savjetovanja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emocionalne</a:t>
            </a:r>
            <a:r>
              <a:rPr lang="en-US" sz="2200" dirty="0"/>
              <a:t> </a:t>
            </a:r>
            <a:r>
              <a:rPr lang="en-US" sz="2200" dirty="0" err="1"/>
              <a:t>podrške</a:t>
            </a:r>
            <a:r>
              <a:rPr lang="en-US" sz="2200" dirty="0"/>
              <a:t>.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246649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99927-343C-562C-9420-5D61A6CD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0DE3-73BA-9C6C-4004-8DAF7A65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9" y="609600"/>
            <a:ext cx="7070103" cy="1320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Emocionalna</a:t>
            </a:r>
            <a:r>
              <a:rPr lang="en-US" dirty="0"/>
              <a:t> </a:t>
            </a:r>
            <a:r>
              <a:rPr lang="en-US" dirty="0" err="1"/>
              <a:t>podrška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savjetovanje</a:t>
            </a:r>
            <a:r>
              <a:rPr lang="en-US" dirty="0"/>
              <a:t> –</a:t>
            </a:r>
            <a:r>
              <a:rPr lang="hr-HR" dirty="0"/>
              <a:t> </a:t>
            </a:r>
            <a:r>
              <a:rPr lang="en-US" dirty="0" err="1"/>
              <a:t>prihvaćanj</a:t>
            </a:r>
            <a:r>
              <a:rPr lang="hr-HR" dirty="0"/>
              <a:t>e</a:t>
            </a:r>
            <a:r>
              <a:rPr lang="en-US" dirty="0"/>
              <a:t> </a:t>
            </a:r>
            <a:r>
              <a:rPr lang="en-US" dirty="0" err="1"/>
              <a:t>promjena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9FDC-207D-5702-8212-1D78309F3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743200"/>
            <a:ext cx="7208940" cy="3667027"/>
          </a:xfrm>
        </p:spPr>
        <p:txBody>
          <a:bodyPr>
            <a:normAutofit/>
          </a:bodyPr>
          <a:lstStyle/>
          <a:p>
            <a:r>
              <a:rPr lang="en-US" sz="2200" b="1" dirty="0"/>
              <a:t>F</a:t>
            </a:r>
            <a:r>
              <a:rPr lang="hr-HR" sz="2200" b="1" dirty="0"/>
              <a:t>OKUS</a:t>
            </a:r>
            <a:r>
              <a:rPr lang="en-US" sz="2200" b="1" dirty="0"/>
              <a:t>: </a:t>
            </a:r>
            <a:r>
              <a:rPr lang="en-US" sz="2200" dirty="0" err="1"/>
              <a:t>prihvaćanje</a:t>
            </a:r>
            <a:r>
              <a:rPr lang="en-US" sz="2200" dirty="0"/>
              <a:t> </a:t>
            </a:r>
            <a:r>
              <a:rPr lang="en-US" sz="2200" dirty="0" err="1"/>
              <a:t>promjene</a:t>
            </a:r>
            <a:r>
              <a:rPr lang="en-US" sz="2200" dirty="0"/>
              <a:t>, </a:t>
            </a:r>
            <a:r>
              <a:rPr lang="en-US" sz="2200" dirty="0" err="1"/>
              <a:t>izgradnja</a:t>
            </a:r>
            <a:r>
              <a:rPr lang="en-US" sz="2200" dirty="0"/>
              <a:t> </a:t>
            </a:r>
            <a:r>
              <a:rPr lang="en-US" sz="2200" dirty="0" err="1"/>
              <a:t>nove</a:t>
            </a:r>
            <a:r>
              <a:rPr lang="en-US" sz="2200" dirty="0"/>
              <a:t> </a:t>
            </a:r>
            <a:r>
              <a:rPr lang="en-US" sz="2200" dirty="0" err="1"/>
              <a:t>profesionalne</a:t>
            </a:r>
            <a:r>
              <a:rPr lang="en-US" sz="2200" dirty="0"/>
              <a:t> </a:t>
            </a:r>
            <a:r>
              <a:rPr lang="en-US" sz="2200" dirty="0" err="1"/>
              <a:t>uloge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samopouzdanja</a:t>
            </a:r>
            <a:r>
              <a:rPr lang="en-US" sz="2200" dirty="0"/>
              <a:t>.</a:t>
            </a:r>
            <a:endParaRPr lang="hr-HR" sz="2200" dirty="0"/>
          </a:p>
          <a:p>
            <a:r>
              <a:rPr lang="en-US" sz="2200" dirty="0" err="1"/>
              <a:t>Pružena</a:t>
            </a:r>
            <a:r>
              <a:rPr lang="en-US" sz="2200" dirty="0"/>
              <a:t> </a:t>
            </a:r>
            <a:r>
              <a:rPr lang="en-US" sz="2200" dirty="0" err="1"/>
              <a:t>pomoć</a:t>
            </a:r>
            <a:r>
              <a:rPr lang="en-US" sz="2200" dirty="0"/>
              <a:t> u </a:t>
            </a:r>
            <a:r>
              <a:rPr lang="en-US" sz="2200" dirty="0" err="1"/>
              <a:t>razumijevanju</a:t>
            </a:r>
            <a:r>
              <a:rPr lang="en-US" sz="2200" dirty="0"/>
              <a:t> </a:t>
            </a:r>
            <a:r>
              <a:rPr lang="en-US" sz="2200" dirty="0" err="1"/>
              <a:t>dokumentacije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komunikaciji</a:t>
            </a:r>
            <a:r>
              <a:rPr lang="en-US" sz="2200" dirty="0"/>
              <a:t> s </a:t>
            </a:r>
            <a:r>
              <a:rPr lang="en-US" sz="2200" dirty="0" err="1"/>
              <a:t>institucijama</a:t>
            </a:r>
            <a:r>
              <a:rPr lang="hr-HR" sz="2200" dirty="0"/>
              <a:t>, emocionalna podrška</a:t>
            </a:r>
            <a:r>
              <a:rPr lang="en-US" sz="2200" dirty="0"/>
              <a:t>.</a:t>
            </a:r>
            <a:endParaRPr lang="hr-HR" sz="2200" dirty="0"/>
          </a:p>
          <a:p>
            <a:r>
              <a:rPr lang="en-US" sz="2200" dirty="0" err="1"/>
              <a:t>Planirano</a:t>
            </a:r>
            <a:r>
              <a:rPr lang="en-US" sz="2200" dirty="0"/>
              <a:t> </a:t>
            </a:r>
            <a:r>
              <a:rPr lang="en-US" sz="2200" dirty="0" err="1"/>
              <a:t>praćenje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podrška</a:t>
            </a:r>
            <a:r>
              <a:rPr lang="en-US" sz="2200" dirty="0"/>
              <a:t> </a:t>
            </a:r>
            <a:r>
              <a:rPr lang="en-US" sz="2200" dirty="0" err="1"/>
              <a:t>tijekom</a:t>
            </a:r>
            <a:r>
              <a:rPr lang="en-US" sz="2200" dirty="0"/>
              <a:t> </a:t>
            </a:r>
            <a:r>
              <a:rPr lang="hr-HR" sz="2200" dirty="0"/>
              <a:t>prelaska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novo </a:t>
            </a:r>
            <a:r>
              <a:rPr lang="en-US" sz="2200" dirty="0" err="1"/>
              <a:t>radno</a:t>
            </a:r>
            <a:r>
              <a:rPr lang="en-US" sz="2200" dirty="0"/>
              <a:t> </a:t>
            </a:r>
            <a:r>
              <a:rPr lang="en-US" sz="2200" dirty="0" err="1"/>
              <a:t>mjesto</a:t>
            </a:r>
            <a:r>
              <a:rPr lang="en-US" sz="2200" dirty="0"/>
              <a:t>.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0224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BE3799A-AED1-9ECE-3D54-D78436CD62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31" r="16508"/>
          <a:stretch>
            <a:fillRect/>
          </a:stretch>
        </p:blipFill>
        <p:spPr>
          <a:xfrm>
            <a:off x="241536" y="-1"/>
            <a:ext cx="3413478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18" y="609600"/>
            <a:ext cx="3836082" cy="1320800"/>
          </a:xfrm>
        </p:spPr>
        <p:txBody>
          <a:bodyPr>
            <a:normAutofit/>
          </a:bodyPr>
          <a:lstStyle/>
          <a:p>
            <a:r>
              <a:t>Zaključak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76B58C2-DA4E-8BC1-4ABD-FD8783FF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45" r="15348" b="2"/>
          <a:stretch>
            <a:fillRect/>
          </a:stretch>
        </p:blipFill>
        <p:spPr>
          <a:xfrm>
            <a:off x="-7974" y="3428999"/>
            <a:ext cx="2635781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9009" y="3428999"/>
            <a:ext cx="24383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417" y="1376521"/>
            <a:ext cx="4598905" cy="46648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sz="2000" dirty="0" err="1"/>
              <a:t>Automatski</a:t>
            </a:r>
            <a:r>
              <a:rPr lang="en-US" sz="2000" dirty="0"/>
              <a:t> </a:t>
            </a:r>
            <a:r>
              <a:rPr lang="en-US" sz="2000" dirty="0" err="1"/>
              <a:t>stroj</a:t>
            </a:r>
            <a:r>
              <a:rPr lang="en-US" sz="2000" dirty="0"/>
              <a:t> za </a:t>
            </a:r>
            <a:r>
              <a:rPr lang="en-US" sz="2000" dirty="0" err="1"/>
              <a:t>obamitanje</a:t>
            </a:r>
            <a:r>
              <a:rPr lang="en-US" sz="2000" dirty="0"/>
              <a:t> je </a:t>
            </a:r>
            <a:r>
              <a:rPr lang="en-US" sz="2000" dirty="0" err="1"/>
              <a:t>primjer</a:t>
            </a:r>
            <a:r>
              <a:rPr lang="en-US" sz="2000" dirty="0"/>
              <a:t> </a:t>
            </a:r>
            <a:r>
              <a:rPr lang="hr-HR" sz="2000" dirty="0"/>
              <a:t>UČINKOVITE</a:t>
            </a:r>
            <a:r>
              <a:rPr lang="en-US" sz="2000" dirty="0"/>
              <a:t> </a:t>
            </a:r>
            <a:r>
              <a:rPr lang="en-US" sz="2000" dirty="0" err="1"/>
              <a:t>razumne</a:t>
            </a:r>
            <a:r>
              <a:rPr lang="en-US" sz="2000" dirty="0"/>
              <a:t> </a:t>
            </a:r>
            <a:r>
              <a:rPr lang="en-US" sz="2000" dirty="0" err="1"/>
              <a:t>prilagodbe</a:t>
            </a:r>
            <a:r>
              <a:rPr lang="en-US" sz="2000" dirty="0"/>
              <a:t> </a:t>
            </a:r>
            <a:r>
              <a:rPr lang="en-US" sz="2000" dirty="0" err="1"/>
              <a:t>radnog</a:t>
            </a:r>
            <a:r>
              <a:rPr lang="en-US" sz="2000" dirty="0"/>
              <a:t> </a:t>
            </a:r>
            <a:r>
              <a:rPr lang="en-US" sz="2000" dirty="0" err="1"/>
              <a:t>mjesta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sz="2000" dirty="0" err="1"/>
              <a:t>Multidisciplinarni</a:t>
            </a:r>
            <a:r>
              <a:rPr lang="en-US" sz="2000" dirty="0"/>
              <a:t> </a:t>
            </a:r>
            <a:r>
              <a:rPr lang="en-US" sz="2000" dirty="0" err="1"/>
              <a:t>pristup</a:t>
            </a:r>
            <a:r>
              <a:rPr lang="en-US" sz="2000" dirty="0"/>
              <a:t>: </a:t>
            </a:r>
            <a:r>
              <a:rPr lang="en-US" sz="2000" dirty="0" err="1"/>
              <a:t>medicina</a:t>
            </a:r>
            <a:r>
              <a:rPr lang="en-US" sz="2000" dirty="0"/>
              <a:t> rada + CPRZ + </a:t>
            </a:r>
            <a:r>
              <a:rPr lang="en-US" sz="2000" dirty="0" err="1"/>
              <a:t>poslodavac</a:t>
            </a:r>
            <a:r>
              <a:rPr lang="en-US" sz="2000" dirty="0"/>
              <a:t> + </a:t>
            </a:r>
            <a:r>
              <a:rPr lang="en-US" sz="2000" dirty="0" err="1"/>
              <a:t>zaposlenik</a:t>
            </a:r>
            <a:r>
              <a:rPr lang="en-US" sz="2000" dirty="0"/>
              <a:t> + </a:t>
            </a:r>
            <a:r>
              <a:rPr lang="en-US" sz="2000" dirty="0" err="1"/>
              <a:t>stručna</a:t>
            </a:r>
            <a:r>
              <a:rPr lang="en-US" sz="2000" dirty="0"/>
              <a:t> </a:t>
            </a:r>
            <a:r>
              <a:rPr lang="en-US" sz="2000" dirty="0" err="1"/>
              <a:t>podrška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sz="2000" dirty="0" err="1"/>
              <a:t>Održiva</a:t>
            </a:r>
            <a:r>
              <a:rPr lang="en-US" sz="2000" dirty="0"/>
              <a:t> </a:t>
            </a:r>
            <a:r>
              <a:rPr lang="en-US" sz="2000" dirty="0" err="1"/>
              <a:t>ravnoteža</a:t>
            </a:r>
            <a:r>
              <a:rPr lang="en-US" sz="2000" dirty="0"/>
              <a:t> </a:t>
            </a:r>
            <a:r>
              <a:rPr lang="en-US" sz="2000" dirty="0" err="1"/>
              <a:t>između</a:t>
            </a:r>
            <a:r>
              <a:rPr lang="en-US" sz="2000" dirty="0"/>
              <a:t> </a:t>
            </a:r>
            <a:r>
              <a:rPr lang="en-US" sz="2000" dirty="0" err="1"/>
              <a:t>zdravlja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produktivnosti</a:t>
            </a:r>
            <a:r>
              <a:rPr lang="en-US" sz="2000" dirty="0"/>
              <a:t>.</a:t>
            </a:r>
            <a:endParaRPr lang="hr-HR" sz="2000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endParaRPr lang="en-US" sz="2000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  <a:defRPr sz="2000">
                <a:solidFill>
                  <a:srgbClr val="606060"/>
                </a:solidFill>
              </a:defRPr>
            </a:pPr>
            <a:r>
              <a:rPr lang="en-US" dirty="0"/>
              <a:t>Humana Nova </a:t>
            </a:r>
            <a:r>
              <a:rPr lang="en-US" dirty="0" err="1"/>
              <a:t>promiče</a:t>
            </a:r>
            <a:r>
              <a:rPr lang="en-US" dirty="0"/>
              <a:t> </a:t>
            </a:r>
            <a:r>
              <a:rPr lang="en-US" dirty="0" err="1"/>
              <a:t>zapošljavanje</a:t>
            </a:r>
            <a:r>
              <a:rPr lang="hr-HR" dirty="0"/>
              <a:t> OSI i ostalih</a:t>
            </a:r>
            <a:r>
              <a:rPr lang="en-US" dirty="0"/>
              <a:t> </a:t>
            </a:r>
            <a:r>
              <a:rPr lang="en-US" dirty="0" err="1"/>
              <a:t>ranjivih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hr-HR" dirty="0"/>
              <a:t>, te </a:t>
            </a:r>
            <a:r>
              <a:rPr lang="en-US" dirty="0" err="1"/>
              <a:t>razumnu</a:t>
            </a:r>
            <a:r>
              <a:rPr lang="en-US" dirty="0"/>
              <a:t> </a:t>
            </a:r>
            <a:r>
              <a:rPr lang="en-US" dirty="0" err="1"/>
              <a:t>prilagodbu</a:t>
            </a:r>
            <a:r>
              <a:rPr lang="en-US" dirty="0"/>
              <a:t> </a:t>
            </a:r>
            <a:r>
              <a:rPr lang="en-US" dirty="0" err="1"/>
              <a:t>radnog</a:t>
            </a:r>
            <a:r>
              <a:rPr lang="en-US" dirty="0"/>
              <a:t> </a:t>
            </a:r>
            <a:r>
              <a:rPr lang="en-US" dirty="0" err="1"/>
              <a:t>mjesta</a:t>
            </a:r>
            <a:r>
              <a:rPr lang="en-US" dirty="0"/>
              <a:t> </a:t>
            </a:r>
            <a:r>
              <a:rPr lang="hr-HR" dirty="0"/>
              <a:t>putem</a:t>
            </a:r>
            <a:r>
              <a:rPr lang="en-US" dirty="0"/>
              <a:t> </a:t>
            </a:r>
            <a:r>
              <a:rPr lang="en-US" dirty="0" err="1"/>
              <a:t>prilagođavanj</a:t>
            </a:r>
            <a:r>
              <a:rPr lang="hr-HR" dirty="0"/>
              <a:t>a </a:t>
            </a:r>
            <a:r>
              <a:rPr lang="en-US" dirty="0" err="1"/>
              <a:t>uvjeta</a:t>
            </a:r>
            <a:r>
              <a:rPr lang="en-US" dirty="0"/>
              <a:t> rada (</a:t>
            </a:r>
            <a:r>
              <a:rPr lang="en-US" dirty="0" err="1"/>
              <a:t>organizacijsk</a:t>
            </a:r>
            <a:r>
              <a:rPr lang="hr-HR" dirty="0"/>
              <a:t>o</a:t>
            </a:r>
            <a:r>
              <a:rPr lang="en-US" dirty="0"/>
              <a:t>, </a:t>
            </a:r>
            <a:r>
              <a:rPr lang="en-US" dirty="0" err="1"/>
              <a:t>tehničk</a:t>
            </a:r>
            <a:r>
              <a:rPr lang="hr-HR" dirty="0"/>
              <a:t>o</a:t>
            </a:r>
            <a:r>
              <a:rPr lang="en-US" dirty="0"/>
              <a:t>,..) </a:t>
            </a:r>
            <a:r>
              <a:rPr lang="hr-HR" dirty="0"/>
              <a:t>te</a:t>
            </a:r>
            <a:r>
              <a:rPr lang="en-US" dirty="0"/>
              <a:t> </a:t>
            </a:r>
            <a:r>
              <a:rPr lang="en-US" dirty="0" err="1"/>
              <a:t>kontinuiranu</a:t>
            </a:r>
            <a:r>
              <a:rPr lang="en-US" dirty="0"/>
              <a:t> </a:t>
            </a:r>
            <a:r>
              <a:rPr lang="en-US" dirty="0" err="1"/>
              <a:t>stručnu</a:t>
            </a:r>
            <a:r>
              <a:rPr lang="en-US" dirty="0"/>
              <a:t> </a:t>
            </a:r>
            <a:r>
              <a:rPr lang="en-US" dirty="0" err="1"/>
              <a:t>podršku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osnaživanje</a:t>
            </a:r>
            <a:r>
              <a:rPr lang="hr-HR" dirty="0"/>
              <a:t> zaposlenika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25DF6-D6F4-30A3-F0CD-2AAE20284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Slika 2">
            <a:extLst>
              <a:ext uri="{FF2B5EF4-FFF2-40B4-BE49-F238E27FC236}">
                <a16:creationId xmlns:a16="http://schemas.microsoft.com/office/drawing/2014/main" id="{36CF44B1-E7E1-1590-5E75-17F81C5E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43" r="31534" b="-2"/>
          <a:stretch>
            <a:fillRect/>
          </a:stretch>
        </p:blipFill>
        <p:spPr>
          <a:xfrm>
            <a:off x="3770123" y="-9621"/>
            <a:ext cx="3649682" cy="6858001"/>
          </a:xfrm>
          <a:custGeom>
            <a:avLst/>
            <a:gdLst/>
            <a:ahLst/>
            <a:cxnLst/>
            <a:rect l="l" t="t" r="r" b="b"/>
            <a:pathLst>
              <a:path w="4866243" h="6858001">
                <a:moveTo>
                  <a:pt x="379987" y="0"/>
                </a:moveTo>
                <a:lnTo>
                  <a:pt x="3441752" y="0"/>
                </a:lnTo>
                <a:lnTo>
                  <a:pt x="4866243" y="4518556"/>
                </a:lnTo>
                <a:lnTo>
                  <a:pt x="310181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83D86A-515A-2281-CF22-250DA032242D}"/>
              </a:ext>
            </a:extLst>
          </p:cNvPr>
          <p:cNvSpPr txBox="1"/>
          <p:nvPr/>
        </p:nvSpPr>
        <p:spPr>
          <a:xfrm>
            <a:off x="743974" y="1604348"/>
            <a:ext cx="3385422" cy="3242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endParaRPr lang="en-US" sz="17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r>
              <a:rPr lang="en-US" sz="25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Primjer</a:t>
            </a:r>
            <a:r>
              <a:rPr lang="en-US" sz="25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dobre</a:t>
            </a:r>
            <a:r>
              <a:rPr lang="en-US" sz="25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prakse</a:t>
            </a:r>
            <a:endParaRPr lang="hr-HR" sz="25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r>
              <a:rPr lang="en-US" sz="25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endParaRPr lang="hr-HR" sz="25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endParaRPr lang="hr-HR" sz="25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r>
              <a:rPr lang="en-US" sz="25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Prilagodba</a:t>
            </a:r>
            <a:r>
              <a:rPr lang="en-US" sz="25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radnog</a:t>
            </a:r>
            <a:r>
              <a:rPr lang="en-US" sz="25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mjesta</a:t>
            </a:r>
            <a:endParaRPr lang="en-US" sz="25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r>
              <a:rPr lang="en-US" sz="17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endParaRPr lang="hr-HR" sz="3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6D8D64"/>
                </a:solidFill>
              </a:defRPr>
            </a:pPr>
            <a:r>
              <a:rPr lang="en-US" sz="3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ŠIVAČ/ICA</a:t>
            </a:r>
          </a:p>
        </p:txBody>
      </p:sp>
      <p:sp>
        <p:nvSpPr>
          <p:cNvPr id="21" name="Freeform 33">
            <a:extLst>
              <a:ext uri="{FF2B5EF4-FFF2-40B4-BE49-F238E27FC236}">
                <a16:creationId xmlns:a16="http://schemas.microsoft.com/office/drawing/2014/main" id="{5FFF5FE3-4BE3-4883-B621-BCC7F79A8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4571" y="9620"/>
            <a:ext cx="1318327" cy="6871044"/>
          </a:xfrm>
          <a:custGeom>
            <a:avLst/>
            <a:gdLst>
              <a:gd name="connsiteX0" fmla="*/ 0 w 1839432"/>
              <a:gd name="connsiteY0" fmla="*/ 0 h 6889898"/>
              <a:gd name="connsiteX1" fmla="*/ 1839432 w 1839432"/>
              <a:gd name="connsiteY1" fmla="*/ 5741582 h 6889898"/>
              <a:gd name="connsiteX2" fmla="*/ 138223 w 1839432"/>
              <a:gd name="connsiteY2" fmla="*/ 6889898 h 6889898"/>
              <a:gd name="connsiteX3" fmla="*/ 138223 w 1839432"/>
              <a:gd name="connsiteY3" fmla="*/ 6889898 h 6889898"/>
              <a:gd name="connsiteX0" fmla="*/ 229422 w 1701209"/>
              <a:gd name="connsiteY0" fmla="*/ 0 h 6871044"/>
              <a:gd name="connsiteX1" fmla="*/ 1701209 w 1701209"/>
              <a:gd name="connsiteY1" fmla="*/ 5722728 h 6871044"/>
              <a:gd name="connsiteX2" fmla="*/ 0 w 1701209"/>
              <a:gd name="connsiteY2" fmla="*/ 6871044 h 6871044"/>
              <a:gd name="connsiteX3" fmla="*/ 0 w 1701209"/>
              <a:gd name="connsiteY3" fmla="*/ 6871044 h 6871044"/>
              <a:gd name="connsiteX0" fmla="*/ 229422 w 1644648"/>
              <a:gd name="connsiteY0" fmla="*/ 0 h 6871044"/>
              <a:gd name="connsiteX1" fmla="*/ 1644648 w 1644648"/>
              <a:gd name="connsiteY1" fmla="*/ 4478390 h 6871044"/>
              <a:gd name="connsiteX2" fmla="*/ 0 w 1644648"/>
              <a:gd name="connsiteY2" fmla="*/ 6871044 h 6871044"/>
              <a:gd name="connsiteX3" fmla="*/ 0 w 1644648"/>
              <a:gd name="connsiteY3" fmla="*/ 6871044 h 6871044"/>
              <a:gd name="connsiteX0" fmla="*/ 375694 w 1790920"/>
              <a:gd name="connsiteY0" fmla="*/ 0 h 7043462"/>
              <a:gd name="connsiteX1" fmla="*/ 1790920 w 1790920"/>
              <a:gd name="connsiteY1" fmla="*/ 4478390 h 7043462"/>
              <a:gd name="connsiteX2" fmla="*/ 146272 w 1790920"/>
              <a:gd name="connsiteY2" fmla="*/ 6871044 h 7043462"/>
              <a:gd name="connsiteX3" fmla="*/ 61431 w 1790920"/>
              <a:gd name="connsiteY3" fmla="*/ 6852191 h 7043462"/>
              <a:gd name="connsiteX0" fmla="*/ 229422 w 1644648"/>
              <a:gd name="connsiteY0" fmla="*/ 0 h 6871044"/>
              <a:gd name="connsiteX1" fmla="*/ 1644648 w 1644648"/>
              <a:gd name="connsiteY1" fmla="*/ 4478390 h 6871044"/>
              <a:gd name="connsiteX2" fmla="*/ 0 w 1644648"/>
              <a:gd name="connsiteY2" fmla="*/ 6871044 h 6871044"/>
              <a:gd name="connsiteX0" fmla="*/ 342544 w 1757770"/>
              <a:gd name="connsiteY0" fmla="*/ 0 h 6871044"/>
              <a:gd name="connsiteX1" fmla="*/ 1757770 w 1757770"/>
              <a:gd name="connsiteY1" fmla="*/ 4478390 h 6871044"/>
              <a:gd name="connsiteX2" fmla="*/ 0 w 1757770"/>
              <a:gd name="connsiteY2" fmla="*/ 6871044 h 687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7770" h="6871044">
                <a:moveTo>
                  <a:pt x="342544" y="0"/>
                </a:moveTo>
                <a:lnTo>
                  <a:pt x="1757770" y="4478390"/>
                </a:lnTo>
                <a:cubicBezTo>
                  <a:pt x="1209554" y="5275941"/>
                  <a:pt x="288248" y="6475411"/>
                  <a:pt x="0" y="6871044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7C7B44-2259-4A13-BF03-77E2DC41F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CEEBD3-9FF2-4C2B-818D-8260B0A78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5">
            <a:extLst>
              <a:ext uri="{FF2B5EF4-FFF2-40B4-BE49-F238E27FC236}">
                <a16:creationId xmlns:a16="http://schemas.microsoft.com/office/drawing/2014/main" id="{1A51775E-07E4-4557-A9CA-D9591D5D4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BD52CAFA-5795-42F8-BF45-D693E933D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28EABC85-01F3-4E3E-B568-A8DCCCD91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0E010D23-06C9-4F07-A6C6-2289A8216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818B1222-1879-4E9D-B610-741FB6FED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6CDD31BD-3A58-46DA-AB95-DF9A2A3F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A11B0F4-A3E1-EB1B-7F02-25EA3BEE0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6" y="6317456"/>
            <a:ext cx="2697480" cy="2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2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Hvala na pažnji!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46" y="5132439"/>
            <a:ext cx="5138186" cy="1309330"/>
          </a:xfrm>
        </p:spPr>
        <p:txBody>
          <a:bodyPr>
            <a:normAutofit fontScale="62500" lnSpcReduction="20000"/>
          </a:bodyPr>
          <a:lstStyle/>
          <a:p>
            <a:endParaRPr dirty="0"/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dirty="0" err="1"/>
              <a:t>Socijalna</a:t>
            </a:r>
            <a:r>
              <a:rPr dirty="0"/>
              <a:t> zadruga</a:t>
            </a:r>
            <a:r>
              <a:rPr lang="hr-HR" dirty="0"/>
              <a:t> Humana Nova</a:t>
            </a:r>
            <a:endParaRPr dirty="0"/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lang="hr-HR" dirty="0"/>
              <a:t>Ulica žrtava fašizma 3 </a:t>
            </a:r>
            <a:r>
              <a:rPr dirty="0"/>
              <a:t>, 40000 </a:t>
            </a:r>
            <a:r>
              <a:rPr dirty="0" err="1"/>
              <a:t>Čakovec</a:t>
            </a:r>
            <a:r>
              <a:rPr lang="hr-HR" dirty="0"/>
              <a:t>, Republika Hrvatska</a:t>
            </a:r>
            <a:endParaRPr dirty="0"/>
          </a:p>
          <a:p>
            <a:pPr>
              <a:defRPr sz="2000">
                <a:solidFill>
                  <a:srgbClr val="606060"/>
                </a:solidFill>
              </a:defRPr>
            </a:pPr>
            <a:r>
              <a:rPr dirty="0"/>
              <a:t>www.humananova.org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A37D8F4-64FD-E0D7-F76A-94B602F6A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6" y="3001936"/>
            <a:ext cx="6241217" cy="66549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88883BA-BC46-03D5-9914-F46A4221EEEF}"/>
              </a:ext>
            </a:extLst>
          </p:cNvPr>
          <p:cNvSpPr txBox="1"/>
          <p:nvPr/>
        </p:nvSpPr>
        <p:spPr>
          <a:xfrm>
            <a:off x="1332271" y="4045993"/>
            <a:ext cx="5571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606060"/>
                </a:solidFill>
              </a:defRPr>
            </a:pPr>
            <a:r>
              <a:rPr lang="en-US" b="1" dirty="0" err="1"/>
              <a:t>Kontakt</a:t>
            </a:r>
            <a:r>
              <a:rPr lang="en-US" b="1" dirty="0"/>
              <a:t> </a:t>
            </a:r>
            <a:r>
              <a:rPr lang="en-US" b="1" dirty="0" err="1"/>
              <a:t>osoba</a:t>
            </a:r>
            <a:r>
              <a:rPr lang="en-US" b="1" dirty="0"/>
              <a:t>: Karolina Kraljić, </a:t>
            </a:r>
            <a:r>
              <a:rPr lang="en-US" b="1" dirty="0" err="1"/>
              <a:t>voditeljica</a:t>
            </a:r>
            <a:r>
              <a:rPr lang="en-US" b="1" dirty="0"/>
              <a:t> </a:t>
            </a:r>
            <a:r>
              <a:rPr lang="en-US" b="1" dirty="0" err="1"/>
              <a:t>ljudskih</a:t>
            </a:r>
            <a:r>
              <a:rPr lang="en-US" b="1" dirty="0"/>
              <a:t> </a:t>
            </a:r>
            <a:r>
              <a:rPr lang="en-US" b="1" dirty="0" err="1"/>
              <a:t>resursa</a:t>
            </a:r>
            <a:r>
              <a:rPr lang="en-US" b="1" dirty="0"/>
              <a:t>, </a:t>
            </a:r>
            <a:r>
              <a:rPr lang="hr-HR" b="1" dirty="0">
                <a:hlinkClick r:id="rId3"/>
              </a:rPr>
              <a:t>karolina@humananova.org</a:t>
            </a:r>
            <a:r>
              <a:rPr lang="hr-HR" b="1" dirty="0"/>
              <a:t> 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4EFF99-6FC9-2D4D-CD15-8A4076900070}"/>
              </a:ext>
            </a:extLst>
          </p:cNvPr>
          <p:cNvSpPr txBox="1"/>
          <p:nvPr/>
        </p:nvSpPr>
        <p:spPr>
          <a:xfrm>
            <a:off x="3165988" y="885825"/>
            <a:ext cx="4473678" cy="57864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Socijalna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zadruga 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Humana Nova – 2011. 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neprofitno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eko-društveno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poduzeće</a:t>
            </a:r>
            <a:endParaRPr lang="hr-H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radn</a:t>
            </a:r>
            <a:r>
              <a:rPr lang="hr-H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integracij</a:t>
            </a:r>
            <a:r>
              <a:rPr lang="hr-H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zapošljavanje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invaliditetom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ostalih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ranjivih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skupina</a:t>
            </a:r>
            <a:endParaRPr lang="hr-H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gospodarenja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tekstilnim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otpadom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odgovornu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održivu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proizvodnju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tekstilnih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proizvoda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59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zaposlenika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32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invaliditetom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pripadnika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ostalih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ranjivih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skupina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Slika 7" descr="Slika na kojoj se prikazuje odijevanje, u dvorani, osoba, stol&#10;&#10;Sadržaj generiran uz AI možda nije točan.">
            <a:extLst>
              <a:ext uri="{FF2B5EF4-FFF2-40B4-BE49-F238E27FC236}">
                <a16:creationId xmlns:a16="http://schemas.microsoft.com/office/drawing/2014/main" id="{69C1AE41-1FEC-8187-1711-E0A34410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26" r="20291" b="-2"/>
          <a:stretch>
            <a:fillRect/>
          </a:stretch>
        </p:blipFill>
        <p:spPr>
          <a:xfrm>
            <a:off x="-2380" y="-8467"/>
            <a:ext cx="3288127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>
            <a:normAutofit/>
          </a:bodyPr>
          <a:lstStyle/>
          <a:p>
            <a:r>
              <a:rPr dirty="0" err="1"/>
              <a:t>Razumna</a:t>
            </a:r>
            <a:r>
              <a:rPr dirty="0"/>
              <a:t> </a:t>
            </a:r>
            <a:r>
              <a:rPr dirty="0" err="1"/>
              <a:t>prilagodba</a:t>
            </a:r>
            <a:endParaRPr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10BB3E-39FD-4DB0-A734-55935A58D8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093939"/>
              </p:ext>
            </p:extLst>
          </p:nvPr>
        </p:nvGraphicFramePr>
        <p:xfrm>
          <a:off x="1794933" y="2743199"/>
          <a:ext cx="6383866" cy="329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EA557DE2-0AA6-4864-84A6-82FCB60BD6F6}"/>
              </a:ext>
            </a:extLst>
          </p:cNvPr>
          <p:cNvSpPr txBox="1"/>
          <p:nvPr/>
        </p:nvSpPr>
        <p:spPr>
          <a:xfrm>
            <a:off x="965199" y="1411110"/>
            <a:ext cx="7422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Razumna</a:t>
            </a:r>
            <a:r>
              <a:rPr lang="en-US" b="1" dirty="0"/>
              <a:t> </a:t>
            </a:r>
            <a:r>
              <a:rPr lang="en-US" b="1" dirty="0" err="1"/>
              <a:t>prilagodba</a:t>
            </a:r>
            <a:r>
              <a:rPr lang="en-US" dirty="0"/>
              <a:t> </a:t>
            </a:r>
            <a:r>
              <a:rPr lang="hr-HR" dirty="0"/>
              <a:t>je</a:t>
            </a:r>
            <a:r>
              <a:rPr lang="en-US" dirty="0"/>
              <a:t> </a:t>
            </a:r>
            <a:r>
              <a:rPr lang="en-US" b="1" dirty="0" err="1"/>
              <a:t>svak</a:t>
            </a:r>
            <a:r>
              <a:rPr lang="hr-HR" b="1" dirty="0"/>
              <a:t>a</a:t>
            </a:r>
            <a:r>
              <a:rPr lang="en-US" b="1" dirty="0"/>
              <a:t> </a:t>
            </a:r>
            <a:r>
              <a:rPr lang="en-US" b="1" dirty="0" err="1"/>
              <a:t>izmjen</a:t>
            </a:r>
            <a:r>
              <a:rPr lang="hr-HR" b="1" dirty="0"/>
              <a:t>a</a:t>
            </a:r>
            <a:r>
              <a:rPr lang="en-US" b="1" dirty="0"/>
              <a:t> </a:t>
            </a:r>
            <a:r>
              <a:rPr lang="en-US" b="1" dirty="0" err="1"/>
              <a:t>ili</a:t>
            </a:r>
            <a:r>
              <a:rPr lang="en-US" b="1" dirty="0"/>
              <a:t> </a:t>
            </a:r>
            <a:r>
              <a:rPr lang="en-US" b="1" dirty="0" err="1"/>
              <a:t>prilagodb</a:t>
            </a:r>
            <a:r>
              <a:rPr lang="hr-HR" b="1" dirty="0"/>
              <a:t>a</a:t>
            </a:r>
            <a:r>
              <a:rPr lang="en-US" b="1" dirty="0"/>
              <a:t> </a:t>
            </a:r>
            <a:r>
              <a:rPr lang="en-US" b="1" dirty="0" err="1"/>
              <a:t>radnog</a:t>
            </a:r>
            <a:r>
              <a:rPr lang="en-US" b="1" dirty="0"/>
              <a:t> </a:t>
            </a:r>
            <a:r>
              <a:rPr lang="en-US" b="1" dirty="0" err="1"/>
              <a:t>mjesta</a:t>
            </a:r>
            <a:r>
              <a:rPr lang="en-US" b="1" dirty="0"/>
              <a:t>, </a:t>
            </a:r>
            <a:r>
              <a:rPr lang="en-US" b="1" dirty="0" err="1"/>
              <a:t>procesa</a:t>
            </a:r>
            <a:r>
              <a:rPr lang="hr-HR" b="1" dirty="0"/>
              <a:t>,</a:t>
            </a:r>
            <a:r>
              <a:rPr lang="en-US" b="1" dirty="0"/>
              <a:t> </a:t>
            </a:r>
            <a:r>
              <a:rPr lang="hr-HR" b="1" dirty="0"/>
              <a:t>o</a:t>
            </a:r>
            <a:r>
              <a:rPr lang="en-US" b="1" dirty="0" err="1"/>
              <a:t>preme</a:t>
            </a:r>
            <a:r>
              <a:rPr lang="hr-HR" b="1" dirty="0"/>
              <a:t>, odnosno određenih ograničenja, koja omogućuje: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958EC-342A-7BB4-13F1-93571D1E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CB39E-ED3D-D50E-6AD5-9393E4F7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0" y="1382486"/>
            <a:ext cx="2660686" cy="4093028"/>
          </a:xfrm>
        </p:spPr>
        <p:txBody>
          <a:bodyPr anchor="ctr">
            <a:normAutofit/>
          </a:bodyPr>
          <a:lstStyle/>
          <a:p>
            <a:r>
              <a:rPr lang="hr-HR" sz="3200" dirty="0"/>
              <a:t>Kada se primjenjuje?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6950" y="-8467"/>
            <a:ext cx="3575050" cy="6866467"/>
            <a:chOff x="7425267" y="-8467"/>
            <a:chExt cx="4766733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Isosceles Triangle 2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3289" y="0"/>
            <a:ext cx="4660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18B98305-DD91-EDBA-3D4C-54534C7264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487443"/>
              </p:ext>
            </p:extLst>
          </p:nvPr>
        </p:nvGraphicFramePr>
        <p:xfrm>
          <a:off x="3687414" y="944563"/>
          <a:ext cx="4971603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757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60" y="1382486"/>
            <a:ext cx="2660686" cy="4093028"/>
          </a:xfrm>
        </p:spPr>
        <p:txBody>
          <a:bodyPr anchor="ctr">
            <a:normAutofit fontScale="90000"/>
          </a:bodyPr>
          <a:lstStyle/>
          <a:p>
            <a:r>
              <a:rPr lang="en-US" sz="4000" b="1" dirty="0" err="1"/>
              <a:t>Tko</a:t>
            </a:r>
            <a:r>
              <a:rPr lang="en-US" sz="4000" b="1" dirty="0"/>
              <a:t> </a:t>
            </a:r>
            <a:r>
              <a:rPr lang="en-US" sz="4000" b="1" dirty="0" err="1"/>
              <a:t>sudjeluje</a:t>
            </a:r>
            <a:r>
              <a:rPr lang="en-US" sz="4000" b="1" dirty="0"/>
              <a:t> u </a:t>
            </a:r>
            <a:r>
              <a:rPr lang="en-US" sz="4000" b="1" dirty="0" err="1"/>
              <a:t>postupku</a:t>
            </a:r>
            <a:r>
              <a:rPr lang="en-US" sz="4000" b="1" dirty="0"/>
              <a:t> </a:t>
            </a:r>
            <a:r>
              <a:rPr lang="en-US" sz="4000" b="1" dirty="0" err="1"/>
              <a:t>razumne</a:t>
            </a:r>
            <a:r>
              <a:rPr lang="en-US" sz="4000" b="1" dirty="0"/>
              <a:t> </a:t>
            </a:r>
            <a:r>
              <a:rPr lang="en-US" sz="4000" b="1" dirty="0" err="1"/>
              <a:t>prilagodbe</a:t>
            </a:r>
            <a:r>
              <a:rPr lang="en-US" sz="4000" b="1" dirty="0"/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6950" y="-8467"/>
            <a:ext cx="3575050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3289" y="0"/>
            <a:ext cx="4660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87D32F-E3F5-2852-34F3-81B6EFBBD1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151054"/>
              </p:ext>
            </p:extLst>
          </p:nvPr>
        </p:nvGraphicFramePr>
        <p:xfrm>
          <a:off x="3839911" y="1145850"/>
          <a:ext cx="4971603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kstniOkvir 20">
            <a:extLst>
              <a:ext uri="{FF2B5EF4-FFF2-40B4-BE49-F238E27FC236}">
                <a16:creationId xmlns:a16="http://schemas.microsoft.com/office/drawing/2014/main" id="{EC18A622-578C-DF43-7F2E-4EA18EB4C5FC}"/>
              </a:ext>
            </a:extLst>
          </p:cNvPr>
          <p:cNvSpPr txBox="1"/>
          <p:nvPr/>
        </p:nvSpPr>
        <p:spPr>
          <a:xfrm>
            <a:off x="133043" y="824255"/>
            <a:ext cx="321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Pro</a:t>
            </a:r>
            <a:r>
              <a:rPr lang="hr-HR" dirty="0"/>
              <a:t>c</a:t>
            </a:r>
            <a:r>
              <a:rPr lang="en-US" dirty="0"/>
              <a:t>es je </a:t>
            </a:r>
            <a:r>
              <a:rPr lang="en-US" b="1" dirty="0" err="1"/>
              <a:t>multidisciplinaran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3FB1F-708B-2519-C2C2-F210ABCFD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0FCF4-8211-8B22-B77E-F9FFD9E9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>
            <a:normAutofit/>
          </a:bodyPr>
          <a:lstStyle/>
          <a:p>
            <a:r>
              <a:rPr lang="en-US" err="1"/>
              <a:t>Opis</a:t>
            </a:r>
            <a:r>
              <a:rPr lang="en-US"/>
              <a:t> </a:t>
            </a:r>
            <a:r>
              <a:rPr lang="en-US" err="1"/>
              <a:t>radnog</a:t>
            </a:r>
            <a:r>
              <a:rPr lang="en-US"/>
              <a:t> </a:t>
            </a:r>
            <a:r>
              <a:rPr lang="en-US" err="1"/>
              <a:t>mjesta</a:t>
            </a:r>
            <a:r>
              <a:rPr lang="en-US"/>
              <a:t>: </a:t>
            </a:r>
            <a:r>
              <a:rPr lang="en-US" err="1"/>
              <a:t>Šivač</a:t>
            </a:r>
            <a:r>
              <a:rPr lang="hr-HR"/>
              <a:t>/</a:t>
            </a:r>
            <a:r>
              <a:rPr lang="en-US" err="1"/>
              <a:t>ica</a:t>
            </a:r>
            <a:endParaRPr lang="en-US"/>
          </a:p>
        </p:txBody>
      </p:sp>
      <p:sp>
        <p:nvSpPr>
          <p:cNvPr id="43" name="Isosceles Triangle 2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613BAC-81C8-6207-7C2A-00D46E682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022892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553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550" y="609600"/>
            <a:ext cx="2802951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dirty="0"/>
              <a:t>PROBLEM</a:t>
            </a:r>
            <a:br>
              <a:rPr lang="hr-HR" sz="2800" dirty="0"/>
            </a:br>
            <a:r>
              <a:rPr lang="hr-HR" sz="2800" dirty="0"/>
              <a:t>Medicinska  obrada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172" y="2160589"/>
            <a:ext cx="3526015" cy="4407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Dijagnoza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Degenerativni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osteoartritis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palčane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kosti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tendovaginitis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sindrom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karpalnog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tunela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kalcificirajući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tendinitis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ramena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EMNG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nalazi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pokazuju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kronične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radikularne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lezije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smanjenje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snage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šakama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Bolnost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palčeva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zapešća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osobito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lijevo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ograničenje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pokreta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ramenima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defRPr sz="2000">
                <a:solidFill>
                  <a:srgbClr val="606060"/>
                </a:solidFill>
              </a:defRPr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Preporučene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terapije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galvanizacija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TENS,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fizikalna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terapija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rasteretne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vježbe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5" name="Slika 4" descr="Slika na kojoj se prikazuje osoba, u dvorani, stroj, alat&#10;&#10;Sadržaj generiran uz AI možda nije točan.">
            <a:extLst>
              <a:ext uri="{FF2B5EF4-FFF2-40B4-BE49-F238E27FC236}">
                <a16:creationId xmlns:a16="http://schemas.microsoft.com/office/drawing/2014/main" id="{7DBCEB02-B971-4FC2-F85A-8F120853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75" r="38742" b="-2"/>
          <a:stretch>
            <a:fillRect/>
          </a:stretch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/>
              <a:t>Utjecaj zdravstvenog stanja na radnu sposobnost</a:t>
            </a:r>
          </a:p>
        </p:txBody>
      </p:sp>
      <p:sp>
        <p:nvSpPr>
          <p:cNvPr id="41" name="Isosceles Triangle 3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Isosceles Triangle 3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6B141C6E-6D5C-62F0-333F-3521935DB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399425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272</TotalTime>
  <Words>889</Words>
  <Application>Microsoft Office PowerPoint</Application>
  <PresentationFormat>On-screen Show (4:3)</PresentationFormat>
  <Paragraphs>119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Faseta</vt:lpstr>
      <vt:lpstr>PowerPoint Presentation</vt:lpstr>
      <vt:lpstr>PowerPoint Presentation</vt:lpstr>
      <vt:lpstr>PowerPoint Presentation</vt:lpstr>
      <vt:lpstr>Razumna prilagodba</vt:lpstr>
      <vt:lpstr>Kada se primjenjuje? </vt:lpstr>
      <vt:lpstr>Tko sudjeluje u postupku razumne prilagodbe?</vt:lpstr>
      <vt:lpstr>Opis radnog mjesta: Šivač/ica</vt:lpstr>
      <vt:lpstr>PROBLEM Medicinska  obrada</vt:lpstr>
      <vt:lpstr>Utjecaj zdravstvenog stanja na radnu sposobnost</vt:lpstr>
      <vt:lpstr>Analiza ergonomskih rizika</vt:lpstr>
      <vt:lpstr>Postupak prilagodbe – koraci </vt:lpstr>
      <vt:lpstr>Rješenje – AUTOMATSKI stroj za obamitanje</vt:lpstr>
      <vt:lpstr>Tehnička prilagodba – automatski stroj za obamitanje</vt:lpstr>
      <vt:lpstr>Dodatne prilagodbe radnog mjesta</vt:lpstr>
      <vt:lpstr>Organizacijske i proceduralne mjere</vt:lpstr>
      <vt:lpstr>Očekivani učinci i evaluacija</vt:lpstr>
      <vt:lpstr>Emocionalna podrška i savjetovanje – prihvaćanje promjena</vt:lpstr>
      <vt:lpstr>Emocionalna podrška i savjetovanje – prihvaćanje promjena</vt:lpstr>
      <vt:lpstr>Zaključak</vt:lpstr>
      <vt:lpstr>Hvala na pažnji!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PC</dc:creator>
  <cp:keywords/>
  <dc:description>generated using python-pptx</dc:description>
  <cp:lastModifiedBy>Qualifications Agency</cp:lastModifiedBy>
  <cp:revision>5</cp:revision>
  <dcterms:created xsi:type="dcterms:W3CDTF">2013-01-27T09:14:16Z</dcterms:created>
  <dcterms:modified xsi:type="dcterms:W3CDTF">2025-10-14T09:59:00Z</dcterms:modified>
  <cp:category/>
</cp:coreProperties>
</file>