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3" r:id="rId4"/>
    <p:sldId id="282" r:id="rId5"/>
    <p:sldId id="283" r:id="rId6"/>
    <p:sldId id="284" r:id="rId7"/>
    <p:sldId id="301" r:id="rId8"/>
    <p:sldId id="302" r:id="rId9"/>
    <p:sldId id="303" r:id="rId10"/>
    <p:sldId id="285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268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Bold" panose="02040803050406030204" pitchFamily="18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22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1CB9D-67D3-4252-9F8A-201C1C9CC65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AB631-E4FF-4F30-914E-F5F7A491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AB631-E4FF-4F30-914E-F5F7A491F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3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AB631-E4FF-4F30-914E-F5F7A491F8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12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67366" y="-506450"/>
            <a:ext cx="4195411" cy="11299900"/>
            <a:chOff x="0" y="0"/>
            <a:chExt cx="1104964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964" cy="2976105"/>
            </a:xfrm>
            <a:custGeom>
              <a:avLst/>
              <a:gdLst/>
              <a:ahLst/>
              <a:cxnLst/>
              <a:rect l="l" t="t" r="r" b="b"/>
              <a:pathLst>
                <a:path w="1104964" h="2976105">
                  <a:moveTo>
                    <a:pt x="0" y="0"/>
                  </a:moveTo>
                  <a:lnTo>
                    <a:pt x="1104964" y="0"/>
                  </a:lnTo>
                  <a:lnTo>
                    <a:pt x="1104964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D478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04964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90461" y="3178616"/>
            <a:ext cx="11639940" cy="1736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6"/>
              </a:lnSpc>
            </a:pPr>
            <a:r>
              <a:rPr lang="sr-Latn-RS" sz="7007" dirty="0">
                <a:solidFill>
                  <a:srgbClr val="0D4789"/>
                </a:solidFill>
                <a:latin typeface="Cambria"/>
                <a:ea typeface="Cambria"/>
                <a:cs typeface="Cambria"/>
                <a:sym typeface="Cambria"/>
              </a:rPr>
              <a:t>ZAVRŠNA KONFERENCIJA</a:t>
            </a:r>
            <a:endParaRPr lang="sr-Cyrl-RS" sz="7007" dirty="0">
              <a:solidFill>
                <a:srgbClr val="0D478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>
              <a:lnSpc>
                <a:spcPts val="6726"/>
              </a:lnSpc>
            </a:pPr>
            <a:r>
              <a:rPr lang="sr-Latn-RS" sz="7007" dirty="0">
                <a:solidFill>
                  <a:srgbClr val="0D4789"/>
                </a:solidFill>
                <a:latin typeface="Cambria"/>
                <a:ea typeface="Cambria"/>
                <a:cs typeface="Cambria"/>
                <a:sym typeface="Cambria"/>
              </a:rPr>
              <a:t>AdaptED projekta</a:t>
            </a:r>
            <a:endParaRPr lang="en-US" sz="7007" dirty="0">
              <a:solidFill>
                <a:srgbClr val="0D478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90461" y="5372101"/>
            <a:ext cx="1392593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r-Latn-R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Priručnik</a:t>
            </a:r>
            <a:r>
              <a:rPr lang="sr-Cyrl-R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za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prilagođavanje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obuka</a:t>
            </a:r>
            <a:r>
              <a:rPr lang="sr-Latn-R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za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odrasle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sa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stečenim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motoričkim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smetnjama</a:t>
            </a:r>
            <a:r>
              <a:rPr lang="en-US" sz="5400" b="1" dirty="0">
                <a:solidFill>
                  <a:srgbClr val="B42E2E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90461" y="8634878"/>
            <a:ext cx="889352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5"/>
              </a:lnSpc>
            </a:pPr>
            <a:r>
              <a:rPr lang="en-US" sz="3885" b="1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Milica</a:t>
            </a:r>
            <a:r>
              <a:rPr lang="en-US" sz="3885" b="1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885" b="1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Jeli</a:t>
            </a:r>
            <a:r>
              <a:rPr lang="sr-Latn-RS" sz="3885" b="1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ć Mariokov </a:t>
            </a:r>
            <a:endParaRPr lang="en-US" sz="3885" b="1" dirty="0">
              <a:solidFill>
                <a:srgbClr val="000000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l">
              <a:lnSpc>
                <a:spcPts val="4235"/>
              </a:lnSpc>
            </a:pPr>
            <a:r>
              <a:rPr lang="en-US" sz="3885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Beograd, 17.</a:t>
            </a:r>
            <a:r>
              <a:rPr lang="sr-Cyrl-RS" sz="3885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10</a:t>
            </a:r>
            <a:r>
              <a:rPr lang="en-US" sz="3885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.202</a:t>
            </a:r>
            <a:r>
              <a:rPr lang="sr-Cyrl-RS" sz="3885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r>
              <a:rPr lang="en-US" sz="3885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FDF94-8D7A-4C58-8F67-4C4D9DED9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45" y="21694"/>
            <a:ext cx="7370703" cy="1548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DB011-245C-462B-8326-E603E2B65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8039100"/>
            <a:ext cx="5316324" cy="1813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668071" y="190501"/>
            <a:ext cx="16951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Cyrl-R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OMOGUĆITE FLEKSIBILNOST NAČINA </a:t>
            </a: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PROVERE STEČENIH ISHODA UČENJA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58AE65-F097-4977-BD38-72B68B19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72" y="3020967"/>
            <a:ext cx="8129557" cy="61782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FBA2B5-2D88-42BF-A6A7-3FB76569875E}"/>
              </a:ext>
            </a:extLst>
          </p:cNvPr>
          <p:cNvSpPr/>
          <p:nvPr/>
        </p:nvSpPr>
        <p:spPr>
          <a:xfrm>
            <a:off x="9829800" y="2705100"/>
            <a:ext cx="77901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odraslima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potrebno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više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vremena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završe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određene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zadatke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ponuditi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dodatno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vreme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izvršavanje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postavljenih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zadataka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jasne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precizne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smernice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izvođenje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(radnih)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pojednostaviti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same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raščlaniti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manji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set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zadataka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kako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smanjilo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kognitivno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fizičko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opterećenje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02AFB90-EB96-4AD2-B7A3-7D6AE3DE355C}"/>
              </a:ext>
            </a:extLst>
          </p:cNvPr>
          <p:cNvSpPr/>
          <p:nvPr/>
        </p:nvSpPr>
        <p:spPr>
          <a:xfrm flipV="1">
            <a:off x="37011" y="1862023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225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905000" y="5143500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190501"/>
            <a:ext cx="1600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Cyrl-R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sr-Latn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PODSTIČITE SARADNJU MEĐU POLAZNICIMA OBUKA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11DFF-A128-485D-A79F-F42874DC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695" y="3238857"/>
            <a:ext cx="7692737" cy="53525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A6E17-8575-4809-A49D-8BE7FEDAEA44}"/>
              </a:ext>
            </a:extLst>
          </p:cNvPr>
          <p:cNvSpPr/>
          <p:nvPr/>
        </p:nvSpPr>
        <p:spPr>
          <a:xfrm>
            <a:off x="914399" y="2260200"/>
            <a:ext cx="753569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izrade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planirati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podstiče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saradnja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peer learning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aktivnosti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od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drugih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podstaći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socijalnu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sprečiti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osećaj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izolovanosti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određenom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vrstom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invaliditeta</a:t>
            </a:r>
            <a:endParaRPr lang="en-US"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CC4877A9-A33E-478D-BD4F-6FEF18FF6FE1}"/>
              </a:ext>
            </a:extLst>
          </p:cNvPr>
          <p:cNvSpPr/>
          <p:nvPr/>
        </p:nvSpPr>
        <p:spPr>
          <a:xfrm flipV="1">
            <a:off x="0" y="1827025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338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3276600" y="518409"/>
            <a:ext cx="1211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NEGUJTE KULTURU DAVANJA POVRATNIH INFORMACIJA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641FB-60FD-4BD0-9334-904E9007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31619"/>
            <a:ext cx="8600423" cy="59263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5573BB-D2E2-4CF4-8949-26745262085C}"/>
              </a:ext>
            </a:extLst>
          </p:cNvPr>
          <p:cNvSpPr/>
          <p:nvPr/>
        </p:nvSpPr>
        <p:spPr>
          <a:xfrm>
            <a:off x="9601201" y="2438401"/>
            <a:ext cx="7696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podsticati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negovati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kulturu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davanja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povratnih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informacija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predavač-polaznik/ci i među polaznicima</a:t>
            </a: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imajući pritom u vidu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emocionalno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samopouzdanje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psihološka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podrška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ključna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kako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polaznici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specifičnom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vrstom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invaliditeta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uspešno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završili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obuku</a:t>
            </a:r>
            <a:endParaRPr lang="en-US" sz="2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C111397D-EACC-4F47-9BE4-B81781061E32}"/>
              </a:ext>
            </a:extLst>
          </p:cNvPr>
          <p:cNvSpPr/>
          <p:nvPr/>
        </p:nvSpPr>
        <p:spPr>
          <a:xfrm flipV="1">
            <a:off x="0" y="1562100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937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990600" y="1562100"/>
            <a:ext cx="9829800" cy="7309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endParaRPr lang="sr-Latn-R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realizatori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često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nemaju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odgovarajuće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kompetencije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za rad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OSI</a:t>
            </a:r>
          </a:p>
          <a:p>
            <a:pPr algn="just">
              <a:lnSpc>
                <a:spcPts val="3815"/>
              </a:lnSpc>
            </a:pP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za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uspešnu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implementaciju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koncepta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univerzalnog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dizajna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učenje</a:t>
            </a:r>
            <a:r>
              <a:rPr lang="sr-Latn-R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i koncepta univerzalne matrice - izbor optimalne vrste prilagođavanja programa obuke osobama sa stečenim motoričkim smetnjama</a:t>
            </a: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edukatorima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treba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omogućiti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pristup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različitim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oblicima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stručnog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usavršavanja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resursima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uslugama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podrške</a:t>
            </a: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sr-Latn-R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edukatori mogu pružiti značajnu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podršk</a:t>
            </a:r>
            <a:r>
              <a:rPr lang="sr-Latn-R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osobama sa stečenim motoričkim smetnjama 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samoaktualizacije</a:t>
            </a: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190501"/>
            <a:ext cx="1600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OMOGUĆITE EDUKATORIMA STRUČNO USAVRŠAVANJE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9A400E4-2A11-4D8A-8688-2D224AAACD2E}"/>
              </a:ext>
            </a:extLst>
          </p:cNvPr>
          <p:cNvSpPr/>
          <p:nvPr/>
        </p:nvSpPr>
        <p:spPr>
          <a:xfrm flipV="1">
            <a:off x="0" y="1329896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50B28-AE8A-4E4D-B686-A1A5EE533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240" y="2422237"/>
            <a:ext cx="5867400" cy="55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1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38201" y="1943100"/>
            <a:ext cx="16687800" cy="633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realizacije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treba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primeniti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koncept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univerzalne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matrice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kako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biste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došli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do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odluke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o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optimalnoj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vrsti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osobama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smetnjama</a:t>
            </a: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b="1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UNIVERZALNA MATRICA </a:t>
            </a:r>
            <a:r>
              <a:rPr lang="en-US" sz="3200" b="1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podrazumeva</a:t>
            </a:r>
            <a:r>
              <a:rPr lang="en-US" sz="3200" b="1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5 </a:t>
            </a:r>
            <a:r>
              <a:rPr lang="en-US" sz="3200" b="1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faza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 marL="514350" indent="-514350" algn="just">
              <a:lnSpc>
                <a:spcPts val="3815"/>
              </a:lnSpc>
              <a:buFont typeface="+mj-lt"/>
              <a:buAutoNum type="arabicPeriod"/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prikupljanje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informacija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o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potencijalnom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polazniku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</a:p>
          <a:p>
            <a:pPr marL="514350" indent="-514350" algn="just">
              <a:lnSpc>
                <a:spcPts val="3815"/>
              </a:lnSpc>
              <a:buFont typeface="+mj-lt"/>
              <a:buAutoNum type="arabicPeriod"/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izbor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određene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vrste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</a:p>
          <a:p>
            <a:pPr marL="514350" indent="-514350" algn="just">
              <a:lnSpc>
                <a:spcPts val="3815"/>
              </a:lnSpc>
              <a:buFont typeface="+mj-lt"/>
              <a:buAutoNum type="arabicPeriod"/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sprovođenje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prilagođenog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</a:p>
          <a:p>
            <a:pPr marL="514350" indent="-514350" algn="just">
              <a:lnSpc>
                <a:spcPts val="3815"/>
              </a:lnSpc>
              <a:buFont typeface="+mj-lt"/>
              <a:buAutoNum type="arabicPeriod"/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procena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efikasnosti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i </a:t>
            </a:r>
          </a:p>
          <a:p>
            <a:pPr marL="514350" indent="-514350" algn="just">
              <a:lnSpc>
                <a:spcPts val="3815"/>
              </a:lnSpc>
              <a:buFont typeface="+mj-lt"/>
              <a:buAutoNum type="arabicPeriod"/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faza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donošenja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odluke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o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vrsti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koje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će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primenjivati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budućnosti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</a:p>
          <a:p>
            <a:pPr algn="just">
              <a:lnSpc>
                <a:spcPts val="3815"/>
              </a:lnSpc>
            </a:pP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osobama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smetnjama</a:t>
            </a:r>
            <a:endParaRPr lang="en-US" sz="3200" dirty="0">
              <a:solidFill>
                <a:schemeClr val="tx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lnSpc>
                <a:spcPts val="3815"/>
              </a:lnSpc>
            </a:pP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možete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koristiti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sr-Latn-R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BRAZAC UNIVERZALNE MATRICE 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-US" sz="3200" dirty="0" err="1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Priručniku</a:t>
            </a:r>
            <a:r>
              <a:rPr lang="en-US" sz="3200" dirty="0">
                <a:solidFill>
                  <a:schemeClr val="tx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4343400" y="495300"/>
            <a:ext cx="998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PRIMENITE KONCEPT UNI</a:t>
            </a: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VERZALNE MATRICE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BFB14F4-4E93-4373-8140-24481521BD10}"/>
              </a:ext>
            </a:extLst>
          </p:cNvPr>
          <p:cNvSpPr/>
          <p:nvPr/>
        </p:nvSpPr>
        <p:spPr>
          <a:xfrm flipV="1">
            <a:off x="0" y="1141631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938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366713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USPOSTAVITE INKLUZIVNU KOMUNIKACIJU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44687C4-7D9B-4114-887F-9748B0366116}"/>
              </a:ext>
            </a:extLst>
          </p:cNvPr>
          <p:cNvSpPr/>
          <p:nvPr/>
        </p:nvSpPr>
        <p:spPr>
          <a:xfrm flipV="1">
            <a:off x="-19594" y="1528942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603B04-6436-4928-9768-32A41A49AED8}"/>
              </a:ext>
            </a:extLst>
          </p:cNvPr>
          <p:cNvSpPr/>
          <p:nvPr/>
        </p:nvSpPr>
        <p:spPr>
          <a:xfrm>
            <a:off x="990600" y="1938516"/>
            <a:ext cx="16611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preduslov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stvaranje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inkluzivnog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okruženja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negujte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otvorenu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dobronamernu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empatičnu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saradljivu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komunikaciju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učesnika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svesni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negativnih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stavova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eventualnih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predrasuda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prepreka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inkluzivnoj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komunikaciji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upoznajte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svoje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prilagodite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njihovim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specifičnim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potrebama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savladajte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pravilne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načine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obraćanja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ophođenja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negujte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empatiju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svojoj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organizaciji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645C6-6DDA-4CF1-B291-0B8DE1B5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200" y="7550497"/>
            <a:ext cx="6096000" cy="27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62000" y="2838507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366712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OMOGUĆITE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RAZUMNO PRILAGOĐAVANJE </a:t>
            </a:r>
            <a:endParaRPr lang="sr-Latn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U POGLEDU PROSTORA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4BC3B-8F00-42C8-B00A-A025F92ED70C}"/>
              </a:ext>
            </a:extLst>
          </p:cNvPr>
          <p:cNvSpPr/>
          <p:nvPr/>
        </p:nvSpPr>
        <p:spPr>
          <a:xfrm>
            <a:off x="762000" y="1538288"/>
            <a:ext cx="12954000" cy="7889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311" lvl="1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>
              <a:lnSpc>
                <a:spcPts val="3846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Prostorno prilagođavanje:</a:t>
            </a: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mogući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nesmetan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pristup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zgradi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kojoj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realizuje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prilagođavanje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objekta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kojem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osoba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uklanjanje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arhitektonskih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barijera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>
              <a:lnSpc>
                <a:spcPts val="3846"/>
              </a:lnSpc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Preporuka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je da se OSI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raspolaže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0311" lvl="1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širim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vratima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hodnicima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automatskim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vratima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rampama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liftom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OSI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liftom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guseničarom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podesivim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stolovima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odgovarajućom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signalizacijom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osvetljenjem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97511" lvl="1" indent="-457200">
              <a:lnSpc>
                <a:spcPts val="3846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oaletima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pristupačnim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OSI,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sl.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699F553-BA51-464F-B4D3-8CD4B8D70DDA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2D7FC-3EBA-4A33-8BE9-BA724E2C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068" y="5420134"/>
            <a:ext cx="6510532" cy="450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3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934200" y="2857500"/>
            <a:ext cx="106680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311" lvl="1" algn="just">
              <a:lnSpc>
                <a:spcPts val="3846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pomoćne (asistivne) tehnologije mogu pomoći OSI da samostalno i uspešno učestvuju u obrazovnim aktivnostima</a:t>
            </a:r>
          </a:p>
          <a:p>
            <a:pPr marL="340311" lvl="1" algn="just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 algn="just">
              <a:lnSpc>
                <a:spcPts val="3846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ASISTIVNA TEHNOLOGIJA obuhvata širok spektar instrumenta, aparata, sredstava i uređaja</a:t>
            </a:r>
          </a:p>
          <a:p>
            <a:pPr marL="340311" lvl="1" algn="just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 algn="just">
              <a:lnSpc>
                <a:spcPts val="3846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 se koristiti u obučavanju osoba sa stečenim motoričkim smetnjama</a:t>
            </a:r>
          </a:p>
          <a:p>
            <a:pPr marL="340311" lvl="1" algn="just">
              <a:lnSpc>
                <a:spcPts val="3846"/>
              </a:lnSpc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 algn="just">
              <a:lnSpc>
                <a:spcPts val="3846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 njima se izdvajaju računarska pomagala i komunikacione asistivne tehnologije, ali i lako dostupna mobilna rešenja i aplikacije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311" lvl="1" algn="ctr">
              <a:lnSpc>
                <a:spcPts val="3846"/>
              </a:lnSpc>
            </a:pP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OMOGUĆITE RAZUMNO PRILAGOĐAVANJE </a:t>
            </a:r>
          </a:p>
          <a:p>
            <a:pPr marL="340311" lvl="1" algn="ctr">
              <a:lnSpc>
                <a:spcPts val="3846"/>
              </a:lnSpc>
            </a:pP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U POGLEDU OPREME I NASTAVNIH SREDSTAVA </a:t>
            </a:r>
            <a:endParaRPr lang="sr-Cyrl-R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EA4774F-3E9E-4737-830E-42D936A3802D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C8624-77EF-4547-A307-BDEEE43A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58" y="3666650"/>
            <a:ext cx="2225237" cy="1457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039F1-CE78-44F4-973B-3C024AF8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172" y="3452632"/>
            <a:ext cx="2371725" cy="188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DC175-0ED5-4F03-8B2B-2D57E0C3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70" y="6100085"/>
            <a:ext cx="2257425" cy="176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C1CE8-E32D-439E-BFAC-1F9374A95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573" y="6004834"/>
            <a:ext cx="28289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43000" y="2552700"/>
            <a:ext cx="15697200" cy="654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Inkluzivno obrazovanje kao prioritet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Razumno prilagođavanje kao standard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Individualizacija procesa obučavanja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Primena univerzalnog dizajna za učenje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Osnaživanje edukatora i institucija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Primeri dobre prakse kao putokaz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Podrška celoživotnom učenju</a:t>
            </a:r>
          </a:p>
          <a:p>
            <a:pPr marL="911811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Međusektorska saradnja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311" lvl="1" algn="ctr">
              <a:lnSpc>
                <a:spcPts val="3846"/>
              </a:lnSpc>
            </a:pPr>
            <a:endParaRPr lang="sr-Latn-R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0311" lvl="1" algn="ctr">
              <a:lnSpc>
                <a:spcPts val="3846"/>
              </a:lnSpc>
            </a:pPr>
            <a:r>
              <a:rPr lang="sr-Latn-RS" sz="3200" b="1" dirty="0">
                <a:latin typeface="Cambria" panose="02040503050406030204" pitchFamily="18" charset="0"/>
                <a:ea typeface="Cambria" panose="02040503050406030204" pitchFamily="18" charset="0"/>
              </a:rPr>
              <a:t>ZAKLJUČNA RAZMATRANJA 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AE7E5C0-E922-4FCE-ACA6-E43BA8B3EA3E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5DB70-8D66-4B53-8EAC-2B8C5E7F2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200" y="34671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 rot="10800000" flipV="1">
            <a:off x="4419600" y="2781300"/>
            <a:ext cx="853440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95"/>
              </a:lnSpc>
            </a:pPr>
            <a:r>
              <a:rPr lang="sr-Latn-RS" sz="7391" b="1" dirty="0">
                <a:solidFill>
                  <a:srgbClr val="203763"/>
                </a:solidFill>
                <a:latin typeface="Cambria Bold"/>
                <a:ea typeface="Cambria Bold"/>
                <a:cs typeface="Cambria Bold"/>
                <a:sym typeface="Cambria Bold"/>
              </a:rPr>
              <a:t>  HVALA NA PAŽNJI</a:t>
            </a:r>
            <a:r>
              <a:rPr lang="en-US" sz="7391" b="1" dirty="0">
                <a:solidFill>
                  <a:srgbClr val="203763"/>
                </a:solidFill>
                <a:latin typeface="Cambria Bold"/>
                <a:ea typeface="Cambria Bold"/>
                <a:cs typeface="Cambria Bold"/>
                <a:sym typeface="Cambria Bold"/>
              </a:rPr>
              <a:t>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621310" y="8123442"/>
            <a:ext cx="19530620" cy="2982672"/>
            <a:chOff x="0" y="0"/>
            <a:chExt cx="5143867" cy="7855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3867" cy="785560"/>
            </a:xfrm>
            <a:custGeom>
              <a:avLst/>
              <a:gdLst/>
              <a:ahLst/>
              <a:cxnLst/>
              <a:rect l="l" t="t" r="r" b="b"/>
              <a:pathLst>
                <a:path w="5143867" h="785560">
                  <a:moveTo>
                    <a:pt x="0" y="0"/>
                  </a:moveTo>
                  <a:lnTo>
                    <a:pt x="5143867" y="0"/>
                  </a:lnTo>
                  <a:lnTo>
                    <a:pt x="5143867" y="785560"/>
                  </a:lnTo>
                  <a:lnTo>
                    <a:pt x="0" y="785560"/>
                  </a:lnTo>
                  <a:close/>
                </a:path>
              </a:pathLst>
            </a:custGeom>
            <a:solidFill>
              <a:srgbClr val="B42E2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143867" cy="804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225FF-C2A5-4506-9FA4-B8C1D766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4"/>
            <a:ext cx="7372350" cy="1548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E5D62C-44C5-4526-8241-498834280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3465" y="130446"/>
            <a:ext cx="4429735" cy="1513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50E02-52CB-4967-A241-F0C9318DA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1" y="5698922"/>
            <a:ext cx="3352800" cy="2316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1DA2B-8B9D-4CF6-A63F-2B078487C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2332" y="6589918"/>
            <a:ext cx="4500868" cy="1509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BE267-87FB-4DC5-83BE-AFD633939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032" y="6860200"/>
            <a:ext cx="4667250" cy="100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EB10D-B08C-4516-97CE-CAC3D7EB4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225" y="6860200"/>
            <a:ext cx="4678866" cy="1009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463178-50B3-47F3-BD26-BCF5C7559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3873069"/>
            <a:ext cx="68199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38400" y="371254"/>
            <a:ext cx="13106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6"/>
              </a:lnSpc>
            </a:pPr>
            <a:r>
              <a:rPr lang="sr-Latn-RS" sz="3600" b="1" dirty="0">
                <a:solidFill>
                  <a:srgbClr val="040506"/>
                </a:solidFill>
                <a:latin typeface="Cambria Bold"/>
                <a:ea typeface="Cambria Bold"/>
                <a:cs typeface="Cambria Bold"/>
                <a:sym typeface="Cambria Bold"/>
              </a:rPr>
              <a:t>STRUKTURA PRIRUČNIKA</a:t>
            </a:r>
            <a:r>
              <a:rPr lang="sr-Cyrl-RS" sz="3600" b="1" dirty="0">
                <a:solidFill>
                  <a:srgbClr val="040506"/>
                </a:solidFill>
                <a:latin typeface="Cambria Bold"/>
                <a:ea typeface="Cambria Bold"/>
                <a:cs typeface="Cambria Bold"/>
                <a:sym typeface="Cambria Bold"/>
              </a:rPr>
              <a:t> 	 </a:t>
            </a:r>
          </a:p>
          <a:p>
            <a:pPr algn="l">
              <a:lnSpc>
                <a:spcPts val="4806"/>
              </a:lnSpc>
            </a:pPr>
            <a:endParaRPr lang="en-US" sz="4000" b="1" dirty="0">
              <a:solidFill>
                <a:srgbClr val="040506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0" y="1104900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025E2A-8DBE-4838-A580-3524EA9EF632}"/>
              </a:ext>
            </a:extLst>
          </p:cNvPr>
          <p:cNvSpPr/>
          <p:nvPr/>
        </p:nvSpPr>
        <p:spPr>
          <a:xfrm>
            <a:off x="1371600" y="1876646"/>
            <a:ext cx="6858000" cy="7387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Uvod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AdaptED projektu 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Klasifikacija invaliditeta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Obrazovanje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Metode i tehnike obučavanja odraslih sa stečenim motoričkim smetnjama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Razumno prilagođavanje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Primeri dobre prakse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Preporuke i smernice</a:t>
            </a:r>
          </a:p>
          <a:p>
            <a:pPr algn="just">
              <a:lnSpc>
                <a:spcPct val="150000"/>
              </a:lnSpc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Zaključci</a:t>
            </a:r>
            <a:endParaRPr lang="sr-Latn-R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3AB39-0742-4431-890D-028FD48A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720033"/>
            <a:ext cx="5847984" cy="77008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MOTORIČKA OŠTEĆENJA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61F92-9019-4F42-87E8-B541BA2D8EC8}"/>
              </a:ext>
            </a:extLst>
          </p:cNvPr>
          <p:cNvSpPr/>
          <p:nvPr/>
        </p:nvSpPr>
        <p:spPr>
          <a:xfrm>
            <a:off x="990600" y="1638300"/>
            <a:ext cx="16154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različit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patološk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urođena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progresivan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neprogresivan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karakter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odnositi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poteškoće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grube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i/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fine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ruku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i/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nogu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 se odnositi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održavanju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ravnoteže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tela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otežava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i/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onemogućava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svakodnevno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funkcionisanje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OSI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obzirom na to koji je deo organizma pretrpeo oštećenje, motoričke poremećaje delimo na: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oštećenja lokomotornog aparata,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oštećenja centralnog nervnog sistema,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oštećenja perifernog nervnog sistema.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438B996A-2DA2-4B73-A621-2E608C660BF9}"/>
              </a:ext>
            </a:extLst>
          </p:cNvPr>
          <p:cNvSpPr/>
          <p:nvPr/>
        </p:nvSpPr>
        <p:spPr>
          <a:xfrm flipV="1">
            <a:off x="0" y="1104900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D06C2-F4F9-4B46-9041-27FFFD09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5690458"/>
            <a:ext cx="634365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INKLUZIVNO OBRAZOVANJE ODRASLIH OSOBA </a:t>
            </a: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SA STEČENIM MOTORIČKIM SMETNJAMA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A7485-D05C-44E1-A5A7-02EFD4E22C62}"/>
              </a:ext>
            </a:extLst>
          </p:cNvPr>
          <p:cNvSpPr/>
          <p:nvPr/>
        </p:nvSpPr>
        <p:spPr>
          <a:xfrm>
            <a:off x="838200" y="2095500"/>
            <a:ext cx="8686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podrazumeva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prilagođavanje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programa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obuka osobama sa stečenim motoričkim smetnjama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kroz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sr-Latn-R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primenu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fleksibilnijih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nastavnih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tehnika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odraslima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prilagođavanje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opreme i nastavnih sredstava,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korišćenje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asistivnih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tehnologija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kao i kroz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primenu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individualizovanog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pristupa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skladu sa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specifičn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potrebama ovih polaznika i sl.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CILJ 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 se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omogući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njihova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puna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participacija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sr-Latn-RS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obučavanja i  reintegracija na tržište rada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04FF20FB-36AC-4356-A715-141E1359817C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1F2A0-AFC6-4A94-86C2-4A43EB29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3272670"/>
            <a:ext cx="6555781" cy="50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1142998" y="533401"/>
            <a:ext cx="16154401" cy="122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PRIMENITE KONCEPT UNIVERZALNOG DIZAJNA ZA UČENJE</a:t>
            </a:r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40CFD80-0128-431E-BABB-209054BA15AF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0C7E12-F28A-4C22-9E21-18C42E13F151}"/>
              </a:ext>
            </a:extLst>
          </p:cNvPr>
          <p:cNvSpPr/>
          <p:nvPr/>
        </p:nvSpPr>
        <p:spPr>
          <a:xfrm>
            <a:off x="1142999" y="2095501"/>
            <a:ext cx="161544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svrha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ovog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koncepta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stvaranje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inkluzivnijeg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okruženja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odraslih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kako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naknadna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prilagođavanja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bila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UNIVERZAL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MODEL ZA UČENJE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možete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uspešno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primeniti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ukoliko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fleksibiln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tehnike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odraslima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oristite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različite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vidove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predstavljanja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informacija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tehnologija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rilagodite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vremensku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dinamiku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specifičnim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potrebama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mogućite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fleksibilnije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načine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ishoda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lanirate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pospešuje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saradnja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među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polaznicima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odstičete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kulturu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davanja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povratnih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informacija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mogućite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edukatorima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stručno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usavršavanje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resurse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usluge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podrške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rad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OSI</a:t>
            </a:r>
          </a:p>
        </p:txBody>
      </p:sp>
    </p:spTree>
    <p:extLst>
      <p:ext uri="{BB962C8B-B14F-4D97-AF65-F5344CB8AC3E}">
        <p14:creationId xmlns:p14="http://schemas.microsoft.com/office/powerpoint/2010/main" val="342510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366712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BE937-3552-45F3-A1AF-2B699689D4C5}"/>
              </a:ext>
            </a:extLst>
          </p:cNvPr>
          <p:cNvSpPr/>
          <p:nvPr/>
        </p:nvSpPr>
        <p:spPr>
          <a:xfrm>
            <a:off x="2590800" y="557765"/>
            <a:ext cx="12420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PRIMENITE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FLEKSIBILNE METODE OBUČAVANJA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1ABC7D6-3AF6-4736-B1C4-B30026663700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029A5-EC85-41D8-861D-3304719E5ABA}"/>
              </a:ext>
            </a:extLst>
          </p:cNvPr>
          <p:cNvSpPr/>
          <p:nvPr/>
        </p:nvSpPr>
        <p:spPr>
          <a:xfrm>
            <a:off x="990600" y="2247900"/>
            <a:ext cx="163068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omogućavaju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polaznicima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način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odgovara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njihovim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sposobnostima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interesovanjima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tempu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fleksibilne metode obučavanja mogu obuhvatiti: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samousmereno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self-directed learning),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ndividualizovane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planove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parovima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malim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grupama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kombinovano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blended learning),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projektno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orijentisano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project-based learning),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ituaciono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kroz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igru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gamifikacija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i dr.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oslanjaju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upotrebu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različitih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tehnologija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multimedijalnih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alata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omogućavajući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pristupačno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sve</a:t>
            </a:r>
            <a:endParaRPr lang="ru-RU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1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38150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BE937-3552-45F3-A1AF-2B699689D4C5}"/>
              </a:ext>
            </a:extLst>
          </p:cNvPr>
          <p:cNvSpPr/>
          <p:nvPr/>
        </p:nvSpPr>
        <p:spPr>
          <a:xfrm>
            <a:off x="1143000" y="604837"/>
            <a:ext cx="1600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PRIMENITE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FLEKSIBILNE </a:t>
            </a: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TEHNIKE RADA SA ODRASL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A81DA33D-1668-41EA-9782-F4B01F038A82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EB440-377A-4BD8-9D33-584E49B73640}"/>
              </a:ext>
            </a:extLst>
          </p:cNvPr>
          <p:cNvSpPr/>
          <p:nvPr/>
        </p:nvSpPr>
        <p:spPr>
          <a:xfrm>
            <a:off x="1143000" y="2552700"/>
            <a:ext cx="1600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fleksibilne tehnike rada sa odraslim osobama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omogućavaju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prilagođeno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inkluzivno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podsticajno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obrazovno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okruženje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kako bi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polaznici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stečenim motoričkim 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učestv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ovali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obučavanja mogu se koristiti sledeće tehnike: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diskusij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reflektivnih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razgovora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radionice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učešćem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korišćenje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slučaja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case study),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tehnike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vođenog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scaffolding),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mape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konceptualne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mape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kroz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tutorstvo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mentorski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rad i dr.</a:t>
            </a:r>
            <a:endParaRPr lang="ru-RU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1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6C3571-3572-4B0D-AD57-14FFB249EE8E}"/>
              </a:ext>
            </a:extLst>
          </p:cNvPr>
          <p:cNvSpPr/>
          <p:nvPr/>
        </p:nvSpPr>
        <p:spPr>
          <a:xfrm>
            <a:off x="1600200" y="5233096"/>
            <a:ext cx="15697200" cy="54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18"/>
              </a:lnSpc>
            </a:pPr>
            <a:r>
              <a:rPr lang="sr-Cyrl-RS" sz="3047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BE937-3552-45F3-A1AF-2B699689D4C5}"/>
              </a:ext>
            </a:extLst>
          </p:cNvPr>
          <p:cNvSpPr/>
          <p:nvPr/>
        </p:nvSpPr>
        <p:spPr>
          <a:xfrm>
            <a:off x="2209800" y="495300"/>
            <a:ext cx="1310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KORISTITE RAZLIČITE VIDOVE PREDSTAVLJANJA INFORMACIJA I TEHNOLOGIJA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414DF9A-9B75-4C3B-B52E-0E8C69B13BFF}"/>
              </a:ext>
            </a:extLst>
          </p:cNvPr>
          <p:cNvSpPr/>
          <p:nvPr/>
        </p:nvSpPr>
        <p:spPr>
          <a:xfrm flipV="1">
            <a:off x="0" y="1695629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624003-1AAA-40F7-A46F-87527A9FBEB1}"/>
              </a:ext>
            </a:extLst>
          </p:cNvPr>
          <p:cNvSpPr/>
          <p:nvPr/>
        </p:nvSpPr>
        <p:spPr>
          <a:xfrm>
            <a:off x="8077200" y="2209800"/>
            <a:ext cx="93726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koristite 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audio, video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digitalne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formate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multimedijalne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materijale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veštačke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inteligencije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učenje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potpunosti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odvija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daljinu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predvideti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slučaju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težih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oblika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invaliditeta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podsticati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učešće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obučavanja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njihovu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interakciju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ostalim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polaznicima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ovaj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način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podstiče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osećaj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uključenosti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prihvaćenosti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potpomaže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samoaktualizacije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629D1-AEA9-4AF4-BA57-3E2F18C6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7" y="3125992"/>
            <a:ext cx="711422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68071" y="2871593"/>
            <a:ext cx="17883948" cy="4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endParaRPr lang="en-US" sz="312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BED5-BE28-4779-B581-64C5615C713A}"/>
              </a:ext>
            </a:extLst>
          </p:cNvPr>
          <p:cNvSpPr/>
          <p:nvPr/>
        </p:nvSpPr>
        <p:spPr>
          <a:xfrm>
            <a:off x="990600" y="495300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sr-Cyrl-R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BE937-3552-45F3-A1AF-2B699689D4C5}"/>
              </a:ext>
            </a:extLst>
          </p:cNvPr>
          <p:cNvSpPr/>
          <p:nvPr/>
        </p:nvSpPr>
        <p:spPr>
          <a:xfrm>
            <a:off x="990600" y="647700"/>
            <a:ext cx="1630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PRILAGO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DITE</a:t>
            </a:r>
            <a:r>
              <a:rPr lang="sr-Latn-R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VREMENSKU DINAMIKU OBUKE SPECIFIČNIM POTREBAMA OSOBA SA STEČENIM MOTORIČKIM SMETNJAMA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5C236F-FCD3-4BFA-817C-81EB49F14D07}"/>
              </a:ext>
            </a:extLst>
          </p:cNvPr>
          <p:cNvSpPr/>
          <p:nvPr/>
        </p:nvSpPr>
        <p:spPr>
          <a:xfrm>
            <a:off x="990600" y="2628900"/>
            <a:ext cx="8686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specifičnost obrazovanja odraslih jeste prilagođavanje vremenske dinamike obuke svim polaznicima u grupi</a:t>
            </a:r>
          </a:p>
          <a:p>
            <a:pPr algn="just"/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treba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predvideti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se tempo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realizacije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razlikovati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usklađivati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psihofizičkim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sposobnostima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potrebama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različitih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polaznika</a:t>
            </a:r>
            <a:endParaRPr lang="sr-Latn-R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osobe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stečenim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motoričkim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smetnjama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imati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poteškoće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praćenju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vremenske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dinamike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realizacije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obuka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ADCA592-887A-49AE-870F-C025B4BE5560}"/>
              </a:ext>
            </a:extLst>
          </p:cNvPr>
          <p:cNvSpPr/>
          <p:nvPr/>
        </p:nvSpPr>
        <p:spPr>
          <a:xfrm flipV="1">
            <a:off x="28303" y="1804614"/>
            <a:ext cx="18288000" cy="38100"/>
          </a:xfrm>
          <a:prstGeom prst="line">
            <a:avLst/>
          </a:prstGeom>
          <a:ln w="76200" cap="flat">
            <a:solidFill>
              <a:srgbClr val="20376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D0168-D239-4C69-B474-1B3CE149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2711142"/>
            <a:ext cx="6130850" cy="58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1207</Words>
  <Application>Microsoft Office PowerPoint</Application>
  <PresentationFormat>Custom</PresentationFormat>
  <Paragraphs>205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Cambria Bold</vt:lpstr>
      <vt:lpstr>Arial</vt:lpstr>
      <vt:lpstr>Wingdings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Agencija za kvalifikacije</dc:title>
  <dc:creator>PC</dc:creator>
  <cp:lastModifiedBy>Milica Jelic Mariokov</cp:lastModifiedBy>
  <cp:revision>144</cp:revision>
  <dcterms:created xsi:type="dcterms:W3CDTF">2006-08-16T00:00:00Z</dcterms:created>
  <dcterms:modified xsi:type="dcterms:W3CDTF">2025-10-15T10:30:17Z</dcterms:modified>
  <dc:identifier>DAGOeXQiw0A</dc:identifier>
</cp:coreProperties>
</file>