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84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81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6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9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9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0677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67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2612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90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03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2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5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2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5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2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9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6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5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A3DF0-66EC-4E85-970A-BDE60E4CA8B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C1394F6-B1D1-4AB5-A5C3-DA23FA55C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0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74844C-4D65-8FB9-3957-FAD066B21F99}"/>
              </a:ext>
            </a:extLst>
          </p:cNvPr>
          <p:cNvSpPr txBox="1">
            <a:spLocks/>
          </p:cNvSpPr>
          <p:nvPr/>
        </p:nvSpPr>
        <p:spPr>
          <a:xfrm>
            <a:off x="3157086" y="3147175"/>
            <a:ext cx="8461825" cy="17475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sr-Latn-RS" sz="4800" b="1" i="0" u="none" strike="noStrike" kern="1200" cap="none" spc="-50" normalizeH="0" baseline="0" noProof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endParaRPr kumimoji="0" lang="en-US" sz="4800" b="0" i="0" u="none" strike="noStrike" kern="1200" cap="none" spc="-5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AAF2CB9-A7B8-3402-88EE-8B1189C87E17}"/>
              </a:ext>
            </a:extLst>
          </p:cNvPr>
          <p:cNvSpPr txBox="1">
            <a:spLocks/>
          </p:cNvSpPr>
          <p:nvPr/>
        </p:nvSpPr>
        <p:spPr>
          <a:xfrm>
            <a:off x="442536" y="1802844"/>
            <a:ext cx="9207491" cy="423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kumimoji="0" lang="sr-Latn-RS" sz="1600" b="0" i="0" u="none" strike="noStrike" kern="1200" cap="all" spc="2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ERA</a:t>
            </a:r>
            <a:r>
              <a:rPr kumimoji="0" lang="sr-Latn-R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Z</a:t>
            </a:r>
            <a:r>
              <a:rPr kumimoji="0" lang="en-U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MUS+ PROJE</a:t>
            </a:r>
            <a:r>
              <a:rPr kumimoji="0" lang="sr-Latn-R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KA</a:t>
            </a:r>
            <a:r>
              <a:rPr kumimoji="0" lang="en-U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kumimoji="0" lang="sr-Latn-R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kumimoji="0" lang="en-U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0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all" spc="2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2024-1-RS01-KA210-ADU-000243624 </a:t>
            </a:r>
            <a:endParaRPr lang="sr-Latn-RS" sz="14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sr-Latn-RS" sz="1400" b="1" cap="non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utevi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inkluzivnog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učenja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prilagođavanje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programa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obrazovanja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odraslih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kumimoji="0" lang="sr-Latn-RS" sz="1400" b="1" i="0" u="none" strike="noStrike" kern="1200" cap="none" spc="20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za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osobe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stečenim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1400" b="1" i="0" u="none" strike="noStrike" kern="1200" cap="none" spc="20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motoročkim</a:t>
            </a:r>
            <a:r>
              <a:rPr kumimoji="0" lang="en-U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sr-Latn-RS" sz="1400" b="1" i="0" u="none" strike="noStrike" kern="1200" cap="none" spc="2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smetnjama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kumimoji="0" lang="sr-Latn-RS" sz="1900" b="0" i="0" u="none" strike="noStrike" kern="1200" cap="all" spc="2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sr-Latn-RS" sz="2000" b="1" i="0" u="none" strike="noStrike" kern="1200" cap="all" spc="2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Priručnik za prilagođavanje obuka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6BBAEC-C6E9-48F1-F145-51D425BF868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349" y="100090"/>
            <a:ext cx="1509766" cy="15886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9ADD58-2C82-D611-CE72-ADFE48116F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198" y="1021723"/>
            <a:ext cx="2962688" cy="5334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E149DC4-277B-6A8C-EA06-B8AE46FFE1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89" y="159361"/>
            <a:ext cx="2385497" cy="14701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BAB864-0763-E264-3170-C287935963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2549" y="536021"/>
            <a:ext cx="2837853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007E17-D0C1-FA37-3BC5-D5EE092B50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253" y="5247815"/>
            <a:ext cx="1720352" cy="43413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0BDDF78-F432-8775-CA3B-B97479344C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47973" y="435713"/>
            <a:ext cx="2962913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11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293C7-8A5F-572A-2A4D-63A16E3C0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1029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DODATAK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78A3E-E271-642D-7AFA-EA7643075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7667"/>
            <a:ext cx="8596668" cy="4780733"/>
          </a:xfrm>
        </p:spPr>
        <p:txBody>
          <a:bodyPr>
            <a:normAutofit/>
          </a:bodyPr>
          <a:lstStyle/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Zakonodavni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okvir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odraslih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Prikaz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zakonodavnih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okvira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svakoj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zemlji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Podrška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osobama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invaliditetom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Pregled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politika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inkluzivno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Specifičnosti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po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zemljama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Pregled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specifičnih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pristupa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obrazovanju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odraslih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stečenim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motoričkim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smetnjama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Srbija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Hrvatska, Slovenija).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8B1491-0786-5F6B-5423-245D03EE9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080" y="4047517"/>
            <a:ext cx="2407921" cy="24079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860380F-676B-5977-9FA8-BA8D40992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59" y="4633545"/>
            <a:ext cx="4278821" cy="141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777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A3069-C1C2-A032-73DB-A9481AC2A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4880"/>
          </a:xfrm>
        </p:spPr>
        <p:txBody>
          <a:bodyPr>
            <a:normAutofit/>
          </a:bodyPr>
          <a:lstStyle/>
          <a:p>
            <a:pPr algn="ctr"/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ZAKLJUČAK I PREPORUKE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0CD42-C9FA-795C-6840-0E98255FC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391"/>
            <a:ext cx="8367944" cy="4463572"/>
          </a:xfrm>
        </p:spPr>
        <p:txBody>
          <a:bodyPr>
            <a:normAutofit/>
          </a:bodyPr>
          <a:lstStyle/>
          <a:p>
            <a:r>
              <a:rPr lang="sr-Latn-RS" sz="2000" b="1" dirty="0">
                <a:latin typeface="Cambria" panose="02040503050406030204" pitchFamily="18" charset="0"/>
                <a:ea typeface="Cambria" panose="02040503050406030204" pitchFamily="18" charset="0"/>
              </a:rPr>
              <a:t>Značaj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inkluzije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Obezbeđivanje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jednakih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1800" dirty="0">
                <a:latin typeface="Cambria" panose="02040503050406030204" pitchFamily="18" charset="0"/>
                <a:ea typeface="Cambria" panose="02040503050406030204" pitchFamily="18" charset="0"/>
              </a:rPr>
              <a:t>mogućnosti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zapošljavanje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osoba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stečenim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motoričkim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smetnjama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Preporuke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edukatore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Implementacija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inkluzivnih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metoda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prilagođavanje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obrazovnih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sadržaja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Dugoročni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ciljevi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Socijalna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inkluzija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zapošljivost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osnaživanje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odraslih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osoba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invaliditetom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513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2D9E1BC-2D78-1587-8C10-DDB376FFD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7824"/>
            <a:ext cx="8199268" cy="52991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sz="4400" dirty="0">
                <a:latin typeface="Cambria" panose="02040503050406030204" pitchFamily="18" charset="0"/>
                <a:ea typeface="Cambria" panose="02040503050406030204" pitchFamily="18" charset="0"/>
              </a:rPr>
              <a:t>HVALA NA PAŽNJI!</a:t>
            </a:r>
          </a:p>
          <a:p>
            <a:pPr marL="0" indent="0" algn="ctr">
              <a:buNone/>
            </a:pPr>
            <a:r>
              <a:rPr lang="sr-Latn-RS" sz="4400" dirty="0">
                <a:latin typeface="Cambria" panose="02040503050406030204" pitchFamily="18" charset="0"/>
                <a:ea typeface="Cambria" panose="02040503050406030204" pitchFamily="18" charset="0"/>
              </a:rPr>
              <a:t>PITANJA?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endParaRPr lang="sr-Latn-RS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sr-Latn-RS" i="1" dirty="0">
                <a:latin typeface="Cambria" panose="02040503050406030204" pitchFamily="18" charset="0"/>
                <a:ea typeface="Cambria" panose="02040503050406030204" pitchFamily="18" charset="0"/>
              </a:rPr>
              <a:t>Vrdnik , 3. jun 2025. godine</a:t>
            </a:r>
          </a:p>
          <a:p>
            <a:pPr marL="0" indent="0">
              <a:buNone/>
            </a:pPr>
            <a:endParaRPr lang="sr-Latn-RS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sr-Latn-RS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7BE847-98F3-BEAD-28B1-D1DBBE915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271" y="32718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65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28DE-649A-644E-5ED0-D4902B265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728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O </a:t>
            </a:r>
            <a:r>
              <a:rPr lang="sr-Latn-RS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PROJEKTU</a:t>
            </a:r>
            <a:endParaRPr lang="en-US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EC700-7C5B-14DA-66DD-43F9F63C4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6541"/>
            <a:ext cx="8596668" cy="4087811"/>
          </a:xfrm>
        </p:spPr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Cilj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pružiti praktične informacije, smernice i preporuke za edukatore i organizacije koji se bavi obukom OSI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Kreatori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priručnika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tručni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iz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Srbije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Hrvatske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Slovenije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Rezultat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riručnik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za prilagođavanje obuka za OSI (sa stečenim motoričkim smetnjama)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FE083A-DAFE-BD9C-088F-962BE776A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251" y="3429000"/>
            <a:ext cx="3184017" cy="335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411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BD23F-C290-A352-5384-066006EF8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633984"/>
          </a:xfrm>
        </p:spPr>
        <p:txBody>
          <a:bodyPr>
            <a:normAutofit/>
          </a:bodyPr>
          <a:lstStyle/>
          <a:p>
            <a:pPr algn="ctr"/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STRUKTURA PRIRUČNIKA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A9AE8-F146-1F1A-1E77-A428FF202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8330"/>
            <a:ext cx="9399354" cy="5213910"/>
          </a:xfrm>
        </p:spPr>
        <p:txBody>
          <a:bodyPr>
            <a:normAutofit/>
          </a:bodyPr>
          <a:lstStyle/>
          <a:p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Poglavlje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1: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Uvod</a:t>
            </a:r>
            <a:endParaRPr lang="en-GB" b="1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Opis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projekta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ciljevi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partneri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očekivani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rezultati</a:t>
            </a:r>
            <a:endParaRPr lang="en-GB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Poglavlje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2: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Klasifikacija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invaliditeta</a:t>
            </a:r>
            <a:endParaRPr lang="en-GB" b="1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Različite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vrste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invaliditeta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izazovi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stečenim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motoričkim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smetnjama</a:t>
            </a:r>
            <a:endParaRPr lang="en-GB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Poglavlje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3: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endParaRPr lang="en-GB" b="1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Inkluzivno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prilagođeni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obrazovni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programi</a:t>
            </a:r>
            <a:endParaRPr lang="en-GB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Poglavlje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4: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tehnike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obučavanja</a:t>
            </a:r>
            <a:endParaRPr lang="en-GB" b="1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Individualizacija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procesa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primena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"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Univerzalne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matrice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</a:p>
          <a:p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Poglavlje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5: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Razumno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prilagođavanje</a:t>
            </a:r>
            <a:endParaRPr lang="en-GB" b="1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Organizaciono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prostorno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tehničko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komunikacijsko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prilagođavanje</a:t>
            </a:r>
            <a:endParaRPr lang="en-GB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Poglavlje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6: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Primeri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dobre</a:t>
            </a:r>
            <a:r>
              <a:rPr lang="en-GB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1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praks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lang="en-GB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Specifični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primeri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iz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zemalja</a:t>
            </a:r>
            <a:r>
              <a:rPr lang="en-GB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b="0" i="0" u="none" strike="noStrike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učesnica</a:t>
            </a:r>
            <a:endParaRPr lang="sr-Latn-RS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sr-Latn-RS" b="1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Dodatak</a:t>
            </a:r>
            <a:r>
              <a:rPr lang="sr-Latn-RS" b="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GB" b="0" i="0" u="none" strike="noStrike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GB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1146A-842F-C3A8-7720-D66A813A8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288"/>
          </a:xfrm>
        </p:spPr>
        <p:txBody>
          <a:bodyPr>
            <a:noAutofit/>
          </a:bodyPr>
          <a:lstStyle/>
          <a:p>
            <a:pPr algn="ctr"/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POGLAVLJE 1 - UVOD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00E36-8C78-700C-94AA-477C15FED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436699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Cilj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priručnika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Razviti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inkluzivne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obrazovne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strategije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Prvenstvena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ciljna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grupa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Cyrl-RS" sz="2000" dirty="0">
                <a:latin typeface="Cambria" panose="02040503050406030204" pitchFamily="18" charset="0"/>
                <a:ea typeface="Cambria" panose="02040503050406030204" pitchFamily="18" charset="0"/>
              </a:rPr>
              <a:t>Е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dukatori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organizatori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odraslih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poslodavci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sr-Cyrl-R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organizacije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Metodologija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Zajednički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rad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stručnog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tima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iz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tri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zemlje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Očekivani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rezultati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Prilagođen</a:t>
            </a:r>
            <a:r>
              <a:rPr lang="sr-Latn-RS" sz="1800" dirty="0">
                <a:latin typeface="Cambria" panose="02040503050406030204" pitchFamily="18" charset="0"/>
                <a:ea typeface="Cambria" panose="02040503050406030204" pitchFamily="18" charset="0"/>
              </a:rPr>
              <a:t>e obuke za OSI sa stečenim motoričkim smetnjama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Povećanje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samostalnosti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zapošljivosti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360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291BA-3E69-6B57-1388-205A85F1F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POGLAVLJE 2 – KLASIFIKACIJA INVALIDITETA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AF11-5BEA-2BF2-EAC1-616582FE8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4366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Definicija</a:t>
            </a:r>
            <a:r>
              <a:rPr lang="en-U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invaliditeta</a:t>
            </a:r>
            <a:r>
              <a:rPr lang="en-US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Klasifikacija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prema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uzroku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vremenu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nastanka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stepenu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oštećenja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vrsti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smetnje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Vrste</a:t>
            </a:r>
            <a:r>
              <a:rPr lang="en-U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oštećenja</a:t>
            </a:r>
            <a:r>
              <a:rPr lang="en-US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Oštećenja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vida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sluha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lokomotornog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sistema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sr-Latn-R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centralnog nervnog sistema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periferne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nervne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smetnje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Osobe</a:t>
            </a:r>
            <a:r>
              <a:rPr lang="en-U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</a:t>
            </a:r>
            <a:r>
              <a:rPr lang="en-U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sr-Latn-R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stečenim </a:t>
            </a: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motoričkim</a:t>
            </a:r>
            <a:r>
              <a:rPr lang="en-U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smetnjama</a:t>
            </a:r>
            <a:r>
              <a:rPr lang="en-US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Specifičnosti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izazovi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obrazovanju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Poteškoće</a:t>
            </a:r>
            <a:r>
              <a:rPr lang="en-U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sr-Latn-RS" sz="2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 vezi sa motoričkim smetnjama</a:t>
            </a:r>
            <a:r>
              <a:rPr lang="en-US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Fizičke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prepreke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ograničena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mobilnost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zavisnost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od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asistivn</a:t>
            </a:r>
            <a:r>
              <a:rPr lang="sr-Cyrl-R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е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tehnologij</a:t>
            </a:r>
            <a:r>
              <a:rPr lang="sr-Cyrl-R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е</a:t>
            </a:r>
            <a:r>
              <a:rPr lang="en-US" sz="2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3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74197-131D-373B-4A1F-33ACD9A5C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050"/>
          </a:xfrm>
        </p:spPr>
        <p:txBody>
          <a:bodyPr>
            <a:normAutofit/>
          </a:bodyPr>
          <a:lstStyle/>
          <a:p>
            <a:pPr algn="ctr"/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POGLAVLJE 3 - OBRAZOVANJE 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0994D-2739-A7B0-6924-51DD52137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1650"/>
            <a:ext cx="8413400" cy="4776542"/>
          </a:xfrm>
        </p:spPr>
        <p:txBody>
          <a:bodyPr>
            <a:normAutofit/>
          </a:bodyPr>
          <a:lstStyle/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Definicija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endParaRPr lang="sr-Latn-R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Proces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sticanja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znanja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veština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Vrste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Formalno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neformalno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informalno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Inkluzivno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Obuhvata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sve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osobe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bez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obzira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njihove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sposobnosti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odraslih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stečenim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motoričkim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smetnjama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Prilagođeni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programi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učenike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specifičnim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potrebama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Celoživotno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učenje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Proces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obrazovanja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koji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traje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tokom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čitavog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života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18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2C38B-C915-F351-BCA8-9738D375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8280"/>
          </a:xfrm>
        </p:spPr>
        <p:txBody>
          <a:bodyPr>
            <a:normAutofit/>
          </a:bodyPr>
          <a:lstStyle/>
          <a:p>
            <a:pPr algn="ctr"/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POGLAVLJE 4 – METODE I TE</a:t>
            </a:r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</a:t>
            </a:r>
            <a:r>
              <a:rPr kumimoji="0" lang="sr-Latn-R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NIKE OBUČAVANJA 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40E9B-3030-EACA-9298-F3527AE58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Individualizacija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obuke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Prilagođavanje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metoda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tehnika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prema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potrebama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svakog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polaznika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Univerzalna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matrica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Prikupljanje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informacija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o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potrebama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izbor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implementacija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prilagođavanja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Etape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procesu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obuke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Prikupljanje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podataka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izbor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implementacija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provera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funkcionalnosti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Obuka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kadrova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Edukacija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instruktora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o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specifičnostima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rada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osobama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motoričkim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smetnjama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10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4E33C-A265-39B9-8768-0564859F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>
            <a:normAutofit/>
          </a:bodyPr>
          <a:lstStyle/>
          <a:p>
            <a:pPr algn="ctr"/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POGLAVLJE 5 – RAZUMNO PRILAGOĐAVANJE 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90584-316A-DD5B-917E-92A9F7D1F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318" y="1463040"/>
            <a:ext cx="9838266" cy="430085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Organizaciono</a:t>
            </a:r>
            <a:r>
              <a:rPr lang="en-US" sz="20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prilagođavanje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sr-Latn-R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Fleksibilnost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obuci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dodatno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vreme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za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zadatke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Prostorno</a:t>
            </a:r>
            <a:r>
              <a:rPr lang="en-US" sz="20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prilagođavanje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sr-Latn-R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Uklanjanje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arhitektonskih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barijera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prilago</a:t>
            </a:r>
            <a:r>
              <a:rPr lang="sr-Latn-R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đavanje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prostorija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Tehničko</a:t>
            </a:r>
            <a:r>
              <a:rPr lang="en-US" sz="20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prilagođavanje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sr-Latn-R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Upotreba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asistivn</a:t>
            </a:r>
            <a:r>
              <a:rPr lang="sr-Latn-R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tehnologij</a:t>
            </a:r>
            <a:r>
              <a:rPr lang="sr-Latn-R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čitači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ekrana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tastature</a:t>
            </a:r>
            <a:r>
              <a:rPr lang="sr-Latn-R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miševi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Inkluzivna</a:t>
            </a:r>
            <a:r>
              <a:rPr lang="en-US" sz="20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komunikacija</a:t>
            </a: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sr-Latn-R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Razvoj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komunikacijskih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strategija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omogućavaju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jednak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pristup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informacijama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454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4D30-0456-BC4B-1847-BC5BC5F96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5417"/>
          </a:xfrm>
        </p:spPr>
        <p:txBody>
          <a:bodyPr>
            <a:normAutofit/>
          </a:bodyPr>
          <a:lstStyle/>
          <a:p>
            <a:pPr algn="ctr"/>
            <a:r>
              <a:rPr lang="sr-Latn-RS" sz="28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POGLAVLJE 6 – PRIMERI DOBRE PRAKSE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6A7B7-371F-6998-F3B5-A23C99085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743" y="1932383"/>
            <a:ext cx="8795850" cy="4102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Prikaz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uspešn</a:t>
            </a:r>
            <a:r>
              <a:rPr lang="sr-Latn-RS" sz="2000" b="1" dirty="0">
                <a:latin typeface="Cambria" panose="02040503050406030204" pitchFamily="18" charset="0"/>
                <a:ea typeface="Cambria" panose="02040503050406030204" pitchFamily="18" charset="0"/>
              </a:rPr>
              <a:t>ih praksi iz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zemalja</a:t>
            </a:r>
            <a:r>
              <a:rPr lang="sr-Latn-R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učesnica u projektu</a:t>
            </a: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3C0A17-65D8-4825-6FBC-3C069CB0E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6476" y="3122650"/>
            <a:ext cx="5358384" cy="230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272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454</TotalTime>
  <Words>583</Words>
  <Application>Microsoft Office PowerPoint</Application>
  <PresentationFormat>Widescreen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Trebuchet MS</vt:lpstr>
      <vt:lpstr>Wingdings 3</vt:lpstr>
      <vt:lpstr>Facet</vt:lpstr>
      <vt:lpstr>PowerPoint Presentation</vt:lpstr>
      <vt:lpstr>O PROJEKTU</vt:lpstr>
      <vt:lpstr>STRUKTURA PRIRUČNIKA</vt:lpstr>
      <vt:lpstr>POGLAVLJE 1 - UVOD</vt:lpstr>
      <vt:lpstr>POGLAVLJE 2 – KLASIFIKACIJA INVALIDITETA</vt:lpstr>
      <vt:lpstr>POGLAVLJE 3 - OBRAZOVANJE </vt:lpstr>
      <vt:lpstr>POGLAVLJE 4 – METODE I TEHNIKE OBUČAVANJA </vt:lpstr>
      <vt:lpstr>POGLAVLJE 5 – RAZUMNO PRILAGOĐAVANJE </vt:lpstr>
      <vt:lpstr>POGLAVLJE 6 – PRIMERI DOBRE PRAKSE</vt:lpstr>
      <vt:lpstr>DODATAK</vt:lpstr>
      <vt:lpstr>ZAKLJUČAK I PREPORUKE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Qualifications Agency</cp:lastModifiedBy>
  <cp:revision>39</cp:revision>
  <cp:lastPrinted>2024-12-02T10:29:49Z</cp:lastPrinted>
  <dcterms:created xsi:type="dcterms:W3CDTF">2024-12-02T09:01:59Z</dcterms:created>
  <dcterms:modified xsi:type="dcterms:W3CDTF">2025-05-30T11:20:21Z</dcterms:modified>
</cp:coreProperties>
</file>