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1" r:id="rId7"/>
    <p:sldId id="260" r:id="rId8"/>
    <p:sldId id="269" r:id="rId9"/>
    <p:sldId id="264" r:id="rId10"/>
    <p:sldId id="270" r:id="rId11"/>
    <p:sldId id="268" r:id="rId12"/>
    <p:sldId id="265" r:id="rId13"/>
    <p:sldId id="263" r:id="rId14"/>
    <p:sldId id="266" r:id="rId15"/>
    <p:sldId id="267" r:id="rId16"/>
    <p:sldId id="281" r:id="rId17"/>
    <p:sldId id="276" r:id="rId18"/>
    <p:sldId id="271" r:id="rId19"/>
    <p:sldId id="277" r:id="rId20"/>
    <p:sldId id="278" r:id="rId21"/>
    <p:sldId id="279" r:id="rId22"/>
    <p:sldId id="280" r:id="rId23"/>
    <p:sldId id="282" r:id="rId24"/>
    <p:sldId id="273" r:id="rId25"/>
    <p:sldId id="275" r:id="rId26"/>
    <p:sldId id="272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5"/>
  </p:normalViewPr>
  <p:slideViewPr>
    <p:cSldViewPr snapToGrid="0">
      <p:cViewPr varScale="1">
        <p:scale>
          <a:sx n="53" d="100"/>
          <a:sy n="53" d="100"/>
        </p:scale>
        <p:origin x="96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818BA-D515-414C-8FF2-FB3AE662F1B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A1E05F9-599B-274B-89C3-1D99D70B86F2}">
      <dgm:prSet/>
      <dgm:spPr/>
      <dgm:t>
        <a:bodyPr/>
        <a:lstStyle/>
        <a:p>
          <a:r>
            <a:rPr lang="x-none"/>
            <a:t>Dva pristupa</a:t>
          </a:r>
        </a:p>
      </dgm:t>
    </dgm:pt>
    <dgm:pt modelId="{3B401A14-0583-EF47-874E-B6F64E2EF2D5}" type="parTrans" cxnId="{9B8D2E67-DFC1-8D48-8FFB-6A2B786BB21C}">
      <dgm:prSet/>
      <dgm:spPr/>
      <dgm:t>
        <a:bodyPr/>
        <a:lstStyle/>
        <a:p>
          <a:endParaRPr lang="en-GB"/>
        </a:p>
      </dgm:t>
    </dgm:pt>
    <dgm:pt modelId="{7985953E-4861-224D-8F8A-1F522AF4B598}" type="sibTrans" cxnId="{9B8D2E67-DFC1-8D48-8FFB-6A2B786BB21C}">
      <dgm:prSet/>
      <dgm:spPr/>
      <dgm:t>
        <a:bodyPr/>
        <a:lstStyle/>
        <a:p>
          <a:endParaRPr lang="en-GB"/>
        </a:p>
      </dgm:t>
    </dgm:pt>
    <dgm:pt modelId="{049B25B8-2130-7447-955E-6A7CB148190E}">
      <dgm:prSet/>
      <dgm:spPr/>
      <dgm:t>
        <a:bodyPr/>
        <a:lstStyle/>
        <a:p>
          <a:pPr algn="l"/>
          <a:r>
            <a:rPr lang="x-none" dirty="0"/>
            <a:t>Naučne opservacije i teorijska razmatranja</a:t>
          </a:r>
        </a:p>
      </dgm:t>
    </dgm:pt>
    <dgm:pt modelId="{B16C5AF0-7312-864C-A332-3DF93491C964}" type="parTrans" cxnId="{EB1DC10C-3FFE-3248-BFF2-02AEBE0742C0}">
      <dgm:prSet/>
      <dgm:spPr/>
      <dgm:t>
        <a:bodyPr/>
        <a:lstStyle/>
        <a:p>
          <a:endParaRPr lang="en-GB"/>
        </a:p>
      </dgm:t>
    </dgm:pt>
    <dgm:pt modelId="{CBFFA3A3-BC44-6E4F-9FDF-C460C518F5E7}" type="sibTrans" cxnId="{EB1DC10C-3FFE-3248-BFF2-02AEBE0742C0}">
      <dgm:prSet/>
      <dgm:spPr/>
      <dgm:t>
        <a:bodyPr/>
        <a:lstStyle/>
        <a:p>
          <a:endParaRPr lang="en-GB"/>
        </a:p>
      </dgm:t>
    </dgm:pt>
    <dgm:pt modelId="{A6FF6F0D-26E2-7044-9D49-DE64199A65D6}">
      <dgm:prSet/>
      <dgm:spPr/>
      <dgm:t>
        <a:bodyPr/>
        <a:lstStyle/>
        <a:p>
          <a:pPr algn="r"/>
          <a:r>
            <a:rPr lang="x-none" dirty="0"/>
            <a:t>Praktični problemi rehabilitacije, edukacije i zaštite osoba sa invaliditetom</a:t>
          </a:r>
        </a:p>
      </dgm:t>
    </dgm:pt>
    <dgm:pt modelId="{48117E42-8F95-904F-938B-68242ED30AB7}" type="parTrans" cxnId="{0B802AD2-F6FA-AC40-90F0-4A117E6328A7}">
      <dgm:prSet/>
      <dgm:spPr/>
      <dgm:t>
        <a:bodyPr/>
        <a:lstStyle/>
        <a:p>
          <a:endParaRPr lang="en-GB"/>
        </a:p>
      </dgm:t>
    </dgm:pt>
    <dgm:pt modelId="{79171739-FD45-5947-8243-35F67A92A8BC}" type="sibTrans" cxnId="{0B802AD2-F6FA-AC40-90F0-4A117E6328A7}">
      <dgm:prSet/>
      <dgm:spPr/>
      <dgm:t>
        <a:bodyPr/>
        <a:lstStyle/>
        <a:p>
          <a:endParaRPr lang="en-GB"/>
        </a:p>
      </dgm:t>
    </dgm:pt>
    <dgm:pt modelId="{64D1E1F2-05A9-1545-B17D-6F6E65C8EEDD}" type="pres">
      <dgm:prSet presAssocID="{9E8818BA-D515-414C-8FF2-FB3AE662F1B4}" presName="compositeShape" presStyleCnt="0">
        <dgm:presLayoutVars>
          <dgm:chMax val="7"/>
          <dgm:dir/>
          <dgm:resizeHandles val="exact"/>
        </dgm:presLayoutVars>
      </dgm:prSet>
      <dgm:spPr/>
    </dgm:pt>
    <dgm:pt modelId="{DC164961-2C75-384A-8C53-FBF1273B9239}" type="pres">
      <dgm:prSet presAssocID="{EA1E05F9-599B-274B-89C3-1D99D70B86F2}" presName="circ1" presStyleLbl="vennNode1" presStyleIdx="0" presStyleCnt="3"/>
      <dgm:spPr/>
    </dgm:pt>
    <dgm:pt modelId="{F8BB5529-699A-004B-937E-9D75F9A412F0}" type="pres">
      <dgm:prSet presAssocID="{EA1E05F9-599B-274B-89C3-1D99D70B86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D3A152-3777-7A45-BAC0-A5F7D78A6BF6}" type="pres">
      <dgm:prSet presAssocID="{049B25B8-2130-7447-955E-6A7CB148190E}" presName="circ2" presStyleLbl="vennNode1" presStyleIdx="1" presStyleCnt="3" custLinFactNeighborX="-82997" custLinFactNeighborY="7661"/>
      <dgm:spPr/>
    </dgm:pt>
    <dgm:pt modelId="{6E313064-0A24-4F47-A904-ED881ED37468}" type="pres">
      <dgm:prSet presAssocID="{049B25B8-2130-7447-955E-6A7CB14819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12E9ECA-7D41-7D46-9DEC-00BF8890882A}" type="pres">
      <dgm:prSet presAssocID="{A6FF6F0D-26E2-7044-9D49-DE64199A65D6}" presName="circ3" presStyleLbl="vennNode1" presStyleIdx="2" presStyleCnt="3" custLinFactNeighborX="77957" custLinFactNeighborY="3782"/>
      <dgm:spPr/>
    </dgm:pt>
    <dgm:pt modelId="{78805EEF-593B-B548-9466-515D0CED4B95}" type="pres">
      <dgm:prSet presAssocID="{A6FF6F0D-26E2-7044-9D49-DE64199A65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B439907-1C18-8344-942A-9EDC0FEC1A2E}" type="presOf" srcId="{EA1E05F9-599B-274B-89C3-1D99D70B86F2}" destId="{DC164961-2C75-384A-8C53-FBF1273B9239}" srcOrd="0" destOrd="0" presId="urn:microsoft.com/office/officeart/2005/8/layout/venn1"/>
    <dgm:cxn modelId="{EB1DC10C-3FFE-3248-BFF2-02AEBE0742C0}" srcId="{9E8818BA-D515-414C-8FF2-FB3AE662F1B4}" destId="{049B25B8-2130-7447-955E-6A7CB148190E}" srcOrd="1" destOrd="0" parTransId="{B16C5AF0-7312-864C-A332-3DF93491C964}" sibTransId="{CBFFA3A3-BC44-6E4F-9FDF-C460C518F5E7}"/>
    <dgm:cxn modelId="{449A0A29-C97F-C843-8A87-0F73C354BF2B}" type="presOf" srcId="{9E8818BA-D515-414C-8FF2-FB3AE662F1B4}" destId="{64D1E1F2-05A9-1545-B17D-6F6E65C8EEDD}" srcOrd="0" destOrd="0" presId="urn:microsoft.com/office/officeart/2005/8/layout/venn1"/>
    <dgm:cxn modelId="{9B8D2E67-DFC1-8D48-8FFB-6A2B786BB21C}" srcId="{9E8818BA-D515-414C-8FF2-FB3AE662F1B4}" destId="{EA1E05F9-599B-274B-89C3-1D99D70B86F2}" srcOrd="0" destOrd="0" parTransId="{3B401A14-0583-EF47-874E-B6F64E2EF2D5}" sibTransId="{7985953E-4861-224D-8F8A-1F522AF4B598}"/>
    <dgm:cxn modelId="{E2626A6F-4BCC-6F4B-8D74-A7CB1E4B8194}" type="presOf" srcId="{049B25B8-2130-7447-955E-6A7CB148190E}" destId="{6E313064-0A24-4F47-A904-ED881ED37468}" srcOrd="1" destOrd="0" presId="urn:microsoft.com/office/officeart/2005/8/layout/venn1"/>
    <dgm:cxn modelId="{466E968E-9CC6-8947-9683-D1C1DC19A72A}" type="presOf" srcId="{049B25B8-2130-7447-955E-6A7CB148190E}" destId="{E7D3A152-3777-7A45-BAC0-A5F7D78A6BF6}" srcOrd="0" destOrd="0" presId="urn:microsoft.com/office/officeart/2005/8/layout/venn1"/>
    <dgm:cxn modelId="{0B802AD2-F6FA-AC40-90F0-4A117E6328A7}" srcId="{9E8818BA-D515-414C-8FF2-FB3AE662F1B4}" destId="{A6FF6F0D-26E2-7044-9D49-DE64199A65D6}" srcOrd="2" destOrd="0" parTransId="{48117E42-8F95-904F-938B-68242ED30AB7}" sibTransId="{79171739-FD45-5947-8243-35F67A92A8BC}"/>
    <dgm:cxn modelId="{81FE91D4-CA29-084E-A0B5-EF26FC13CFA2}" type="presOf" srcId="{A6FF6F0D-26E2-7044-9D49-DE64199A65D6}" destId="{78805EEF-593B-B548-9466-515D0CED4B95}" srcOrd="1" destOrd="0" presId="urn:microsoft.com/office/officeart/2005/8/layout/venn1"/>
    <dgm:cxn modelId="{057913EC-10AB-1D43-BDCF-98F6794F9B1C}" type="presOf" srcId="{EA1E05F9-599B-274B-89C3-1D99D70B86F2}" destId="{F8BB5529-699A-004B-937E-9D75F9A412F0}" srcOrd="1" destOrd="0" presId="urn:microsoft.com/office/officeart/2005/8/layout/venn1"/>
    <dgm:cxn modelId="{50C68FEE-1BB5-0F47-BCE9-8D03AE77AD48}" type="presOf" srcId="{A6FF6F0D-26E2-7044-9D49-DE64199A65D6}" destId="{C12E9ECA-7D41-7D46-9DEC-00BF8890882A}" srcOrd="0" destOrd="0" presId="urn:microsoft.com/office/officeart/2005/8/layout/venn1"/>
    <dgm:cxn modelId="{6E9D27E8-939A-F94C-8B12-D62428564F8B}" type="presParOf" srcId="{64D1E1F2-05A9-1545-B17D-6F6E65C8EEDD}" destId="{DC164961-2C75-384A-8C53-FBF1273B9239}" srcOrd="0" destOrd="0" presId="urn:microsoft.com/office/officeart/2005/8/layout/venn1"/>
    <dgm:cxn modelId="{FEA4D77B-9ABA-5A49-B91B-5E539D48C29B}" type="presParOf" srcId="{64D1E1F2-05A9-1545-B17D-6F6E65C8EEDD}" destId="{F8BB5529-699A-004B-937E-9D75F9A412F0}" srcOrd="1" destOrd="0" presId="urn:microsoft.com/office/officeart/2005/8/layout/venn1"/>
    <dgm:cxn modelId="{F2405A93-AF71-774B-8F2A-B55D91D97190}" type="presParOf" srcId="{64D1E1F2-05A9-1545-B17D-6F6E65C8EEDD}" destId="{E7D3A152-3777-7A45-BAC0-A5F7D78A6BF6}" srcOrd="2" destOrd="0" presId="urn:microsoft.com/office/officeart/2005/8/layout/venn1"/>
    <dgm:cxn modelId="{A84DB23E-9DAA-B04C-92B5-F65709ADE4B7}" type="presParOf" srcId="{64D1E1F2-05A9-1545-B17D-6F6E65C8EEDD}" destId="{6E313064-0A24-4F47-A904-ED881ED37468}" srcOrd="3" destOrd="0" presId="urn:microsoft.com/office/officeart/2005/8/layout/venn1"/>
    <dgm:cxn modelId="{1B8BB234-301F-5147-8115-5D4347ABF979}" type="presParOf" srcId="{64D1E1F2-05A9-1545-B17D-6F6E65C8EEDD}" destId="{C12E9ECA-7D41-7D46-9DEC-00BF8890882A}" srcOrd="4" destOrd="0" presId="urn:microsoft.com/office/officeart/2005/8/layout/venn1"/>
    <dgm:cxn modelId="{EDC71D8E-C3F5-614C-9A40-A40E9A7AAF49}" type="presParOf" srcId="{64D1E1F2-05A9-1545-B17D-6F6E65C8EEDD}" destId="{78805EEF-593B-B548-9466-515D0CED4B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A8297-D57A-D641-9E97-733A9008D89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849E795-E6FB-FA41-A3E2-ED6A43DF9EFB}">
      <dgm:prSet/>
      <dgm:spPr/>
      <dgm:t>
        <a:bodyPr/>
        <a:lstStyle/>
        <a:p>
          <a:r>
            <a:rPr lang="x-none"/>
            <a:t>Naučno-stručne definicije</a:t>
          </a:r>
        </a:p>
      </dgm:t>
    </dgm:pt>
    <dgm:pt modelId="{CC834735-C698-1241-9C09-CE50324D2FA7}" type="parTrans" cxnId="{9C75DE2B-666D-064B-B62D-CB57B03FE80A}">
      <dgm:prSet/>
      <dgm:spPr/>
      <dgm:t>
        <a:bodyPr/>
        <a:lstStyle/>
        <a:p>
          <a:endParaRPr lang="en-GB"/>
        </a:p>
      </dgm:t>
    </dgm:pt>
    <dgm:pt modelId="{B80651F8-34CE-D749-BB8B-8EB91CCB34A1}" type="sibTrans" cxnId="{9C75DE2B-666D-064B-B62D-CB57B03FE80A}">
      <dgm:prSet/>
      <dgm:spPr/>
      <dgm:t>
        <a:bodyPr/>
        <a:lstStyle/>
        <a:p>
          <a:endParaRPr lang="en-GB"/>
        </a:p>
      </dgm:t>
    </dgm:pt>
    <dgm:pt modelId="{64AE0EC8-7497-7845-98B3-A02DE1FE8BFF}">
      <dgm:prSet/>
      <dgm:spPr/>
      <dgm:t>
        <a:bodyPr/>
        <a:lstStyle/>
        <a:p>
          <a:r>
            <a:rPr lang="x-none"/>
            <a:t>Normativne definicije</a:t>
          </a:r>
        </a:p>
      </dgm:t>
    </dgm:pt>
    <dgm:pt modelId="{53E0C3F8-1228-7F43-969D-B30B45F02908}" type="parTrans" cxnId="{2CB300BB-6FF8-2C41-8F11-22C4AC008132}">
      <dgm:prSet/>
      <dgm:spPr/>
      <dgm:t>
        <a:bodyPr/>
        <a:lstStyle/>
        <a:p>
          <a:endParaRPr lang="en-GB"/>
        </a:p>
      </dgm:t>
    </dgm:pt>
    <dgm:pt modelId="{43D6952F-FD3E-B249-8BCB-61D9CF9583A9}" type="sibTrans" cxnId="{2CB300BB-6FF8-2C41-8F11-22C4AC008132}">
      <dgm:prSet/>
      <dgm:spPr/>
      <dgm:t>
        <a:bodyPr/>
        <a:lstStyle/>
        <a:p>
          <a:endParaRPr lang="en-GB"/>
        </a:p>
      </dgm:t>
    </dgm:pt>
    <dgm:pt modelId="{D824A252-67B9-014A-BDB4-64E6E655C41D}" type="pres">
      <dgm:prSet presAssocID="{ABAA8297-D57A-D641-9E97-733A9008D897}" presName="Name0" presStyleCnt="0">
        <dgm:presLayoutVars>
          <dgm:dir/>
          <dgm:resizeHandles val="exact"/>
        </dgm:presLayoutVars>
      </dgm:prSet>
      <dgm:spPr/>
    </dgm:pt>
    <dgm:pt modelId="{B707B34F-D51C-C54D-AFD7-8A7D6152B78D}" type="pres">
      <dgm:prSet presAssocID="{E849E795-E6FB-FA41-A3E2-ED6A43DF9EFB}" presName="node" presStyleLbl="node1" presStyleIdx="0" presStyleCnt="2">
        <dgm:presLayoutVars>
          <dgm:bulletEnabled val="1"/>
        </dgm:presLayoutVars>
      </dgm:prSet>
      <dgm:spPr/>
    </dgm:pt>
    <dgm:pt modelId="{B33F88EB-D4B8-894D-BBC6-43E13AC9BC98}" type="pres">
      <dgm:prSet presAssocID="{B80651F8-34CE-D749-BB8B-8EB91CCB34A1}" presName="sibTrans" presStyleLbl="sibTrans2D1" presStyleIdx="0" presStyleCnt="1" custAng="5400000" custLinFactY="-100000" custLinFactNeighborX="-2830" custLinFactNeighborY="-100990"/>
      <dgm:spPr/>
    </dgm:pt>
    <dgm:pt modelId="{BE706FBF-DCE0-B448-A367-2E77F9F75BBE}" type="pres">
      <dgm:prSet presAssocID="{B80651F8-34CE-D749-BB8B-8EB91CCB34A1}" presName="connectorText" presStyleLbl="sibTrans2D1" presStyleIdx="0" presStyleCnt="1"/>
      <dgm:spPr/>
    </dgm:pt>
    <dgm:pt modelId="{F9EC6895-2EB9-6040-AAA4-2BA9591B4124}" type="pres">
      <dgm:prSet presAssocID="{64AE0EC8-7497-7845-98B3-A02DE1FE8BFF}" presName="node" presStyleLbl="node1" presStyleIdx="1" presStyleCnt="2">
        <dgm:presLayoutVars>
          <dgm:bulletEnabled val="1"/>
        </dgm:presLayoutVars>
      </dgm:prSet>
      <dgm:spPr/>
    </dgm:pt>
  </dgm:ptLst>
  <dgm:cxnLst>
    <dgm:cxn modelId="{9C75DE2B-666D-064B-B62D-CB57B03FE80A}" srcId="{ABAA8297-D57A-D641-9E97-733A9008D897}" destId="{E849E795-E6FB-FA41-A3E2-ED6A43DF9EFB}" srcOrd="0" destOrd="0" parTransId="{CC834735-C698-1241-9C09-CE50324D2FA7}" sibTransId="{B80651F8-34CE-D749-BB8B-8EB91CCB34A1}"/>
    <dgm:cxn modelId="{0EAD4D85-636B-C248-9C02-EF5066FA3D2B}" type="presOf" srcId="{B80651F8-34CE-D749-BB8B-8EB91CCB34A1}" destId="{B33F88EB-D4B8-894D-BBC6-43E13AC9BC98}" srcOrd="0" destOrd="0" presId="urn:microsoft.com/office/officeart/2005/8/layout/process1"/>
    <dgm:cxn modelId="{3AEF4898-C898-A44D-A8C0-48AA8EDD1717}" type="presOf" srcId="{ABAA8297-D57A-D641-9E97-733A9008D897}" destId="{D824A252-67B9-014A-BDB4-64E6E655C41D}" srcOrd="0" destOrd="0" presId="urn:microsoft.com/office/officeart/2005/8/layout/process1"/>
    <dgm:cxn modelId="{2CB300BB-6FF8-2C41-8F11-22C4AC008132}" srcId="{ABAA8297-D57A-D641-9E97-733A9008D897}" destId="{64AE0EC8-7497-7845-98B3-A02DE1FE8BFF}" srcOrd="1" destOrd="0" parTransId="{53E0C3F8-1228-7F43-969D-B30B45F02908}" sibTransId="{43D6952F-FD3E-B249-8BCB-61D9CF9583A9}"/>
    <dgm:cxn modelId="{D34D86CE-CF9A-A746-92CE-A4F75F2D6D6E}" type="presOf" srcId="{B80651F8-34CE-D749-BB8B-8EB91CCB34A1}" destId="{BE706FBF-DCE0-B448-A367-2E77F9F75BBE}" srcOrd="1" destOrd="0" presId="urn:microsoft.com/office/officeart/2005/8/layout/process1"/>
    <dgm:cxn modelId="{706941DD-1F3E-D343-BDB2-23E923602ABB}" type="presOf" srcId="{64AE0EC8-7497-7845-98B3-A02DE1FE8BFF}" destId="{F9EC6895-2EB9-6040-AAA4-2BA9591B4124}" srcOrd="0" destOrd="0" presId="urn:microsoft.com/office/officeart/2005/8/layout/process1"/>
    <dgm:cxn modelId="{DF2CDDE9-D69A-8D44-A3A7-3AC17E560773}" type="presOf" srcId="{E849E795-E6FB-FA41-A3E2-ED6A43DF9EFB}" destId="{B707B34F-D51C-C54D-AFD7-8A7D6152B78D}" srcOrd="0" destOrd="0" presId="urn:microsoft.com/office/officeart/2005/8/layout/process1"/>
    <dgm:cxn modelId="{878C2FB2-B4CD-784C-AE39-542D6C75D295}" type="presParOf" srcId="{D824A252-67B9-014A-BDB4-64E6E655C41D}" destId="{B707B34F-D51C-C54D-AFD7-8A7D6152B78D}" srcOrd="0" destOrd="0" presId="urn:microsoft.com/office/officeart/2005/8/layout/process1"/>
    <dgm:cxn modelId="{875BF1DA-E79C-DC4B-9CE5-DA8CEF77548E}" type="presParOf" srcId="{D824A252-67B9-014A-BDB4-64E6E655C41D}" destId="{B33F88EB-D4B8-894D-BBC6-43E13AC9BC98}" srcOrd="1" destOrd="0" presId="urn:microsoft.com/office/officeart/2005/8/layout/process1"/>
    <dgm:cxn modelId="{600E1705-68CA-5E43-BE4F-AD35B869899E}" type="presParOf" srcId="{B33F88EB-D4B8-894D-BBC6-43E13AC9BC98}" destId="{BE706FBF-DCE0-B448-A367-2E77F9F75BBE}" srcOrd="0" destOrd="0" presId="urn:microsoft.com/office/officeart/2005/8/layout/process1"/>
    <dgm:cxn modelId="{0DA19BB6-C3C8-6144-BF35-9255E4207EDD}" type="presParOf" srcId="{D824A252-67B9-014A-BDB4-64E6E655C41D}" destId="{F9EC6895-2EB9-6040-AAA4-2BA9591B412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91950-FBBE-FF44-8F06-9780CE2A369A}" type="doc">
      <dgm:prSet loTypeId="urn:microsoft.com/office/officeart/2009/3/layout/IncreasingArrowsProcess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B5ED30F-6A5C-8249-927E-C077C2B013DD}">
      <dgm:prSet/>
      <dgm:spPr/>
      <dgm:t>
        <a:bodyPr/>
        <a:lstStyle/>
        <a:p>
          <a:r>
            <a:rPr lang="x-none" dirty="0"/>
            <a:t>Rad sa osobama sa stečenim motoričkim smetnjama</a:t>
          </a:r>
        </a:p>
      </dgm:t>
    </dgm:pt>
    <dgm:pt modelId="{122D27BA-B1A4-8A44-B2B7-5B2FB8C96B65}" type="parTrans" cxnId="{D1F4C857-257E-E646-9598-9B4DD0E6162B}">
      <dgm:prSet/>
      <dgm:spPr/>
      <dgm:t>
        <a:bodyPr/>
        <a:lstStyle/>
        <a:p>
          <a:endParaRPr lang="en-GB"/>
        </a:p>
      </dgm:t>
    </dgm:pt>
    <dgm:pt modelId="{0449C796-47B9-0749-8E9D-547B3159F01B}" type="sibTrans" cxnId="{D1F4C857-257E-E646-9598-9B4DD0E6162B}">
      <dgm:prSet/>
      <dgm:spPr/>
      <dgm:t>
        <a:bodyPr/>
        <a:lstStyle/>
        <a:p>
          <a:endParaRPr lang="en-GB"/>
        </a:p>
      </dgm:t>
    </dgm:pt>
    <dgm:pt modelId="{D9D00DDA-05FC-4F45-89EA-A9447D54EC12}">
      <dgm:prSet/>
      <dgm:spPr/>
      <dgm:t>
        <a:bodyPr/>
        <a:lstStyle/>
        <a:p>
          <a:r>
            <a:rPr lang="en-GB"/>
            <a:t>U</a:t>
          </a:r>
          <a:r>
            <a:rPr lang="x-none"/>
            <a:t> oblasti aktivnosti svakodnevnog života</a:t>
          </a:r>
        </a:p>
      </dgm:t>
    </dgm:pt>
    <dgm:pt modelId="{C9A34B7A-CCC5-4042-943D-05327AAED431}" type="parTrans" cxnId="{07757C78-AB3F-B54E-AD7D-EE667A42CC1F}">
      <dgm:prSet/>
      <dgm:spPr/>
      <dgm:t>
        <a:bodyPr/>
        <a:lstStyle/>
        <a:p>
          <a:endParaRPr lang="en-GB"/>
        </a:p>
      </dgm:t>
    </dgm:pt>
    <dgm:pt modelId="{6FBC5679-D407-A848-B42C-A3FD62DCF5FC}" type="sibTrans" cxnId="{07757C78-AB3F-B54E-AD7D-EE667A42CC1F}">
      <dgm:prSet/>
      <dgm:spPr/>
      <dgm:t>
        <a:bodyPr/>
        <a:lstStyle/>
        <a:p>
          <a:endParaRPr lang="en-GB"/>
        </a:p>
      </dgm:t>
    </dgm:pt>
    <dgm:pt modelId="{65BF91B9-D0DC-9547-9A98-77F7AD3B0D16}">
      <dgm:prSet/>
      <dgm:spPr/>
      <dgm:t>
        <a:bodyPr/>
        <a:lstStyle/>
        <a:p>
          <a:r>
            <a:rPr lang="en-GB"/>
            <a:t>U</a:t>
          </a:r>
          <a:r>
            <a:rPr lang="x-none"/>
            <a:t> obrazovnom procesu</a:t>
          </a:r>
        </a:p>
      </dgm:t>
    </dgm:pt>
    <dgm:pt modelId="{7FBF98F4-89F0-3840-9F17-EEDF8ABFC422}" type="parTrans" cxnId="{BB51EFB5-A4D0-3842-A4B3-9DD2E9E1A45A}">
      <dgm:prSet/>
      <dgm:spPr/>
      <dgm:t>
        <a:bodyPr/>
        <a:lstStyle/>
        <a:p>
          <a:endParaRPr lang="en-GB"/>
        </a:p>
      </dgm:t>
    </dgm:pt>
    <dgm:pt modelId="{52B7D6FC-154D-E041-8E24-BDFE4A34FF8A}" type="sibTrans" cxnId="{BB51EFB5-A4D0-3842-A4B3-9DD2E9E1A45A}">
      <dgm:prSet/>
      <dgm:spPr/>
      <dgm:t>
        <a:bodyPr/>
        <a:lstStyle/>
        <a:p>
          <a:endParaRPr lang="en-GB"/>
        </a:p>
      </dgm:t>
    </dgm:pt>
    <dgm:pt modelId="{EA1C8C8F-23F2-5F47-8E85-F241D3A4E454}">
      <dgm:prSet/>
      <dgm:spPr/>
      <dgm:t>
        <a:bodyPr/>
        <a:lstStyle/>
        <a:p>
          <a:r>
            <a:rPr lang="en-GB"/>
            <a:t>U</a:t>
          </a:r>
          <a:r>
            <a:rPr lang="x-none"/>
            <a:t> profesionalnom procesu</a:t>
          </a:r>
        </a:p>
      </dgm:t>
    </dgm:pt>
    <dgm:pt modelId="{D04456E2-5259-C540-AB26-CBDA8284A02E}" type="parTrans" cxnId="{C5110D00-0CA6-1342-95A0-C09A774ECC13}">
      <dgm:prSet/>
      <dgm:spPr/>
      <dgm:t>
        <a:bodyPr/>
        <a:lstStyle/>
        <a:p>
          <a:endParaRPr lang="en-GB"/>
        </a:p>
      </dgm:t>
    </dgm:pt>
    <dgm:pt modelId="{71B0DB27-6851-5B4A-83E6-7CD2DEB015F5}" type="sibTrans" cxnId="{C5110D00-0CA6-1342-95A0-C09A774ECC13}">
      <dgm:prSet/>
      <dgm:spPr/>
      <dgm:t>
        <a:bodyPr/>
        <a:lstStyle/>
        <a:p>
          <a:endParaRPr lang="en-GB"/>
        </a:p>
      </dgm:t>
    </dgm:pt>
    <dgm:pt modelId="{3C50D302-B042-5E42-BAC6-8611EA94EFD1}" type="pres">
      <dgm:prSet presAssocID="{67691950-FBBE-FF44-8F06-9780CE2A369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41CEE9F-EAF6-7F4E-808F-D4F941E3ED85}" type="pres">
      <dgm:prSet presAssocID="{4B5ED30F-6A5C-8249-927E-C077C2B013DD}" presName="parentText1" presStyleLbl="node1" presStyleIdx="0" presStyleCnt="4" custLinFactY="-37529" custLinFactNeighborX="1304" custLinFactNeighborY="-100000">
        <dgm:presLayoutVars>
          <dgm:chMax/>
          <dgm:chPref val="3"/>
          <dgm:bulletEnabled val="1"/>
        </dgm:presLayoutVars>
      </dgm:prSet>
      <dgm:spPr/>
    </dgm:pt>
    <dgm:pt modelId="{86626AE0-8AC1-404A-BA8F-CD84C74F096C}" type="pres">
      <dgm:prSet presAssocID="{D9D00DDA-05FC-4F45-89EA-A9447D54EC12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35489CFC-DFED-5B4F-88B6-AB5DFD106537}" type="pres">
      <dgm:prSet presAssocID="{65BF91B9-D0DC-9547-9A98-77F7AD3B0D16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E72F2D7C-5B78-2D47-9A5B-B30E17F0C6BD}" type="pres">
      <dgm:prSet presAssocID="{EA1C8C8F-23F2-5F47-8E85-F241D3A4E454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C5110D00-0CA6-1342-95A0-C09A774ECC13}" srcId="{67691950-FBBE-FF44-8F06-9780CE2A369A}" destId="{EA1C8C8F-23F2-5F47-8E85-F241D3A4E454}" srcOrd="3" destOrd="0" parTransId="{D04456E2-5259-C540-AB26-CBDA8284A02E}" sibTransId="{71B0DB27-6851-5B4A-83E6-7CD2DEB015F5}"/>
    <dgm:cxn modelId="{F26AB107-76F9-084A-A4ED-34F5EB90D767}" type="presOf" srcId="{EA1C8C8F-23F2-5F47-8E85-F241D3A4E454}" destId="{E72F2D7C-5B78-2D47-9A5B-B30E17F0C6BD}" srcOrd="0" destOrd="0" presId="urn:microsoft.com/office/officeart/2009/3/layout/IncreasingArrowsProcess"/>
    <dgm:cxn modelId="{DE5F896D-BB44-C144-A7E0-925CF6A2B948}" type="presOf" srcId="{67691950-FBBE-FF44-8F06-9780CE2A369A}" destId="{3C50D302-B042-5E42-BAC6-8611EA94EFD1}" srcOrd="0" destOrd="0" presId="urn:microsoft.com/office/officeart/2009/3/layout/IncreasingArrowsProcess"/>
    <dgm:cxn modelId="{D1F4C857-257E-E646-9598-9B4DD0E6162B}" srcId="{67691950-FBBE-FF44-8F06-9780CE2A369A}" destId="{4B5ED30F-6A5C-8249-927E-C077C2B013DD}" srcOrd="0" destOrd="0" parTransId="{122D27BA-B1A4-8A44-B2B7-5B2FB8C96B65}" sibTransId="{0449C796-47B9-0749-8E9D-547B3159F01B}"/>
    <dgm:cxn modelId="{07757C78-AB3F-B54E-AD7D-EE667A42CC1F}" srcId="{67691950-FBBE-FF44-8F06-9780CE2A369A}" destId="{D9D00DDA-05FC-4F45-89EA-A9447D54EC12}" srcOrd="1" destOrd="0" parTransId="{C9A34B7A-CCC5-4042-943D-05327AAED431}" sibTransId="{6FBC5679-D407-A848-B42C-A3FD62DCF5FC}"/>
    <dgm:cxn modelId="{E938CA59-6EA8-E044-B3A7-F7031CB537D4}" type="presOf" srcId="{4B5ED30F-6A5C-8249-927E-C077C2B013DD}" destId="{541CEE9F-EAF6-7F4E-808F-D4F941E3ED85}" srcOrd="0" destOrd="0" presId="urn:microsoft.com/office/officeart/2009/3/layout/IncreasingArrowsProcess"/>
    <dgm:cxn modelId="{CD8143AB-E0F9-6546-B525-8923D82CD1E1}" type="presOf" srcId="{65BF91B9-D0DC-9547-9A98-77F7AD3B0D16}" destId="{35489CFC-DFED-5B4F-88B6-AB5DFD106537}" srcOrd="0" destOrd="0" presId="urn:microsoft.com/office/officeart/2009/3/layout/IncreasingArrowsProcess"/>
    <dgm:cxn modelId="{BB51EFB5-A4D0-3842-A4B3-9DD2E9E1A45A}" srcId="{67691950-FBBE-FF44-8F06-9780CE2A369A}" destId="{65BF91B9-D0DC-9547-9A98-77F7AD3B0D16}" srcOrd="2" destOrd="0" parTransId="{7FBF98F4-89F0-3840-9F17-EEDF8ABFC422}" sibTransId="{52B7D6FC-154D-E041-8E24-BDFE4A34FF8A}"/>
    <dgm:cxn modelId="{482BD9B6-ABEB-5145-A8EA-245783E35C04}" type="presOf" srcId="{D9D00DDA-05FC-4F45-89EA-A9447D54EC12}" destId="{86626AE0-8AC1-404A-BA8F-CD84C74F096C}" srcOrd="0" destOrd="0" presId="urn:microsoft.com/office/officeart/2009/3/layout/IncreasingArrowsProcess"/>
    <dgm:cxn modelId="{E8F7D8CA-FFA3-634C-A43D-C93DD06D2D04}" type="presParOf" srcId="{3C50D302-B042-5E42-BAC6-8611EA94EFD1}" destId="{541CEE9F-EAF6-7F4E-808F-D4F941E3ED85}" srcOrd="0" destOrd="0" presId="urn:microsoft.com/office/officeart/2009/3/layout/IncreasingArrowsProcess"/>
    <dgm:cxn modelId="{88479CF0-5CBA-464B-86BB-176172EA6C43}" type="presParOf" srcId="{3C50D302-B042-5E42-BAC6-8611EA94EFD1}" destId="{86626AE0-8AC1-404A-BA8F-CD84C74F096C}" srcOrd="1" destOrd="0" presId="urn:microsoft.com/office/officeart/2009/3/layout/IncreasingArrowsProcess"/>
    <dgm:cxn modelId="{913F4AE3-7C9A-D24A-9071-CDC5F23F3996}" type="presParOf" srcId="{3C50D302-B042-5E42-BAC6-8611EA94EFD1}" destId="{35489CFC-DFED-5B4F-88B6-AB5DFD106537}" srcOrd="2" destOrd="0" presId="urn:microsoft.com/office/officeart/2009/3/layout/IncreasingArrowsProcess"/>
    <dgm:cxn modelId="{D57C66D4-D776-1D48-A3FA-B25341EC44B4}" type="presParOf" srcId="{3C50D302-B042-5E42-BAC6-8611EA94EFD1}" destId="{E72F2D7C-5B78-2D47-9A5B-B30E17F0C6B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10B9A2-69A4-C04C-B1BC-636178430AA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648C64D-3B08-6F4C-8224-C063D0A0471F}">
      <dgm:prSet/>
      <dgm:spPr/>
      <dgm:t>
        <a:bodyPr/>
        <a:lstStyle/>
        <a:p>
          <a:r>
            <a:rPr lang="x-none"/>
            <a:t>Specijalna edukacija i rehabilitacija</a:t>
          </a:r>
        </a:p>
      </dgm:t>
    </dgm:pt>
    <dgm:pt modelId="{7A986DEF-520F-EC4F-8587-B909D33E8D1E}" type="parTrans" cxnId="{E4AED1E9-90D6-0346-BF82-61496C63A889}">
      <dgm:prSet/>
      <dgm:spPr/>
      <dgm:t>
        <a:bodyPr/>
        <a:lstStyle/>
        <a:p>
          <a:endParaRPr lang="en-GB"/>
        </a:p>
      </dgm:t>
    </dgm:pt>
    <dgm:pt modelId="{4183275B-1DD6-3645-B8A4-743DCE5E5618}" type="sibTrans" cxnId="{E4AED1E9-90D6-0346-BF82-61496C63A889}">
      <dgm:prSet/>
      <dgm:spPr/>
      <dgm:t>
        <a:bodyPr/>
        <a:lstStyle/>
        <a:p>
          <a:endParaRPr lang="en-GB"/>
        </a:p>
      </dgm:t>
    </dgm:pt>
    <dgm:pt modelId="{C10414AE-8030-DE4C-9B50-64056654FF59}">
      <dgm:prSet/>
      <dgm:spPr/>
      <dgm:t>
        <a:bodyPr/>
        <a:lstStyle/>
        <a:p>
          <a:r>
            <a:rPr lang="x-none"/>
            <a:t>Inkluzivno obrazovanje</a:t>
          </a:r>
        </a:p>
      </dgm:t>
    </dgm:pt>
    <dgm:pt modelId="{122C3627-EAE1-5F40-AAB8-797550E0AECA}" type="parTrans" cxnId="{1F4A0A87-BD43-1142-95F9-F9321C7B3F49}">
      <dgm:prSet/>
      <dgm:spPr/>
      <dgm:t>
        <a:bodyPr/>
        <a:lstStyle/>
        <a:p>
          <a:endParaRPr lang="en-GB"/>
        </a:p>
      </dgm:t>
    </dgm:pt>
    <dgm:pt modelId="{D72A0348-F341-DB4C-9ECE-DB5889CB03EC}" type="sibTrans" cxnId="{1F4A0A87-BD43-1142-95F9-F9321C7B3F49}">
      <dgm:prSet/>
      <dgm:spPr/>
      <dgm:t>
        <a:bodyPr/>
        <a:lstStyle/>
        <a:p>
          <a:endParaRPr lang="en-GB"/>
        </a:p>
      </dgm:t>
    </dgm:pt>
    <dgm:pt modelId="{D1C4CF3E-BAF4-DA41-8AA0-053F747EFC75}" type="pres">
      <dgm:prSet presAssocID="{0710B9A2-69A4-C04C-B1BC-636178430AAC}" presName="compositeShape" presStyleCnt="0">
        <dgm:presLayoutVars>
          <dgm:chMax val="7"/>
          <dgm:dir/>
          <dgm:resizeHandles val="exact"/>
        </dgm:presLayoutVars>
      </dgm:prSet>
      <dgm:spPr/>
    </dgm:pt>
    <dgm:pt modelId="{56B5A179-D476-F44C-AA07-86105FD61B6D}" type="pres">
      <dgm:prSet presAssocID="{7648C64D-3B08-6F4C-8224-C063D0A0471F}" presName="circ1" presStyleLbl="vennNode1" presStyleIdx="0" presStyleCnt="2" custLinFactNeighborX="-33543" custLinFactNeighborY="792"/>
      <dgm:spPr/>
    </dgm:pt>
    <dgm:pt modelId="{934287F5-C399-B04F-A458-40107997A258}" type="pres">
      <dgm:prSet presAssocID="{7648C64D-3B08-6F4C-8224-C063D0A047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5150D2-DC47-8E4C-B3F0-2BA571E2926C}" type="pres">
      <dgm:prSet presAssocID="{C10414AE-8030-DE4C-9B50-64056654FF59}" presName="circ2" presStyleLbl="vennNode1" presStyleIdx="1" presStyleCnt="2" custLinFactNeighborX="13964" custLinFactNeighborY="9"/>
      <dgm:spPr/>
    </dgm:pt>
    <dgm:pt modelId="{D05BA485-D0B1-DF4A-A8EC-4320B026D3B5}" type="pres">
      <dgm:prSet presAssocID="{C10414AE-8030-DE4C-9B50-64056654FF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66F5C04-FECB-F34B-B8D8-71D257F7E390}" type="presOf" srcId="{0710B9A2-69A4-C04C-B1BC-636178430AAC}" destId="{D1C4CF3E-BAF4-DA41-8AA0-053F747EFC75}" srcOrd="0" destOrd="0" presId="urn:microsoft.com/office/officeart/2005/8/layout/venn1"/>
    <dgm:cxn modelId="{9913171A-E7B2-4740-A21D-6B645B8DA208}" type="presOf" srcId="{7648C64D-3B08-6F4C-8224-C063D0A0471F}" destId="{56B5A179-D476-F44C-AA07-86105FD61B6D}" srcOrd="0" destOrd="0" presId="urn:microsoft.com/office/officeart/2005/8/layout/venn1"/>
    <dgm:cxn modelId="{12CAC844-5CD9-2B4A-8D54-8C62CF296EAC}" type="presOf" srcId="{7648C64D-3B08-6F4C-8224-C063D0A0471F}" destId="{934287F5-C399-B04F-A458-40107997A258}" srcOrd="1" destOrd="0" presId="urn:microsoft.com/office/officeart/2005/8/layout/venn1"/>
    <dgm:cxn modelId="{F708CA6D-A41D-9145-AB10-B14BF4C83C8B}" type="presOf" srcId="{C10414AE-8030-DE4C-9B50-64056654FF59}" destId="{D05BA485-D0B1-DF4A-A8EC-4320B026D3B5}" srcOrd="1" destOrd="0" presId="urn:microsoft.com/office/officeart/2005/8/layout/venn1"/>
    <dgm:cxn modelId="{1F4A0A87-BD43-1142-95F9-F9321C7B3F49}" srcId="{0710B9A2-69A4-C04C-B1BC-636178430AAC}" destId="{C10414AE-8030-DE4C-9B50-64056654FF59}" srcOrd="1" destOrd="0" parTransId="{122C3627-EAE1-5F40-AAB8-797550E0AECA}" sibTransId="{D72A0348-F341-DB4C-9ECE-DB5889CB03EC}"/>
    <dgm:cxn modelId="{CE021DC0-9EA5-3F45-9BE3-44EE42D9AD72}" type="presOf" srcId="{C10414AE-8030-DE4C-9B50-64056654FF59}" destId="{E05150D2-DC47-8E4C-B3F0-2BA571E2926C}" srcOrd="0" destOrd="0" presId="urn:microsoft.com/office/officeart/2005/8/layout/venn1"/>
    <dgm:cxn modelId="{E4AED1E9-90D6-0346-BF82-61496C63A889}" srcId="{0710B9A2-69A4-C04C-B1BC-636178430AAC}" destId="{7648C64D-3B08-6F4C-8224-C063D0A0471F}" srcOrd="0" destOrd="0" parTransId="{7A986DEF-520F-EC4F-8587-B909D33E8D1E}" sibTransId="{4183275B-1DD6-3645-B8A4-743DCE5E5618}"/>
    <dgm:cxn modelId="{28C21088-AE5F-4745-9F27-7ACF46BA3625}" type="presParOf" srcId="{D1C4CF3E-BAF4-DA41-8AA0-053F747EFC75}" destId="{56B5A179-D476-F44C-AA07-86105FD61B6D}" srcOrd="0" destOrd="0" presId="urn:microsoft.com/office/officeart/2005/8/layout/venn1"/>
    <dgm:cxn modelId="{B5FBE58E-5554-8740-8DE8-3DE197D91629}" type="presParOf" srcId="{D1C4CF3E-BAF4-DA41-8AA0-053F747EFC75}" destId="{934287F5-C399-B04F-A458-40107997A258}" srcOrd="1" destOrd="0" presId="urn:microsoft.com/office/officeart/2005/8/layout/venn1"/>
    <dgm:cxn modelId="{3515B4E1-255C-EC4C-8332-884CFF589F7D}" type="presParOf" srcId="{D1C4CF3E-BAF4-DA41-8AA0-053F747EFC75}" destId="{E05150D2-DC47-8E4C-B3F0-2BA571E2926C}" srcOrd="2" destOrd="0" presId="urn:microsoft.com/office/officeart/2005/8/layout/venn1"/>
    <dgm:cxn modelId="{DF755B61-3B6B-1A47-9B00-CAC6DF99C1B6}" type="presParOf" srcId="{D1C4CF3E-BAF4-DA41-8AA0-053F747EFC75}" destId="{D05BA485-D0B1-DF4A-A8EC-4320B026D3B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64961-2C75-384A-8C53-FBF1273B9239}">
      <dsp:nvSpPr>
        <dsp:cNvPr id="0" name=""/>
        <dsp:cNvSpPr/>
      </dsp:nvSpPr>
      <dsp:spPr>
        <a:xfrm>
          <a:off x="3800855" y="70865"/>
          <a:ext cx="3401568" cy="34015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200" kern="1200"/>
            <a:t>Dva pristupa</a:t>
          </a:r>
        </a:p>
      </dsp:txBody>
      <dsp:txXfrm>
        <a:off x="4254398" y="666140"/>
        <a:ext cx="2494483" cy="1530705"/>
      </dsp:txXfrm>
    </dsp:sp>
    <dsp:sp modelId="{E7D3A152-3777-7A45-BAC0-A5F7D78A6BF6}">
      <dsp:nvSpPr>
        <dsp:cNvPr id="0" name=""/>
        <dsp:cNvSpPr/>
      </dsp:nvSpPr>
      <dsp:spPr>
        <a:xfrm>
          <a:off x="2205055" y="2267711"/>
          <a:ext cx="3401568" cy="34015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200" kern="1200" dirty="0"/>
            <a:t>Naučne opservacije i teorijska razmatranja</a:t>
          </a:r>
        </a:p>
      </dsp:txBody>
      <dsp:txXfrm>
        <a:off x="3245368" y="3146450"/>
        <a:ext cx="2040940" cy="1870862"/>
      </dsp:txXfrm>
    </dsp:sp>
    <dsp:sp modelId="{C12E9ECA-7D41-7D46-9DEC-00BF8890882A}">
      <dsp:nvSpPr>
        <dsp:cNvPr id="0" name=""/>
        <dsp:cNvSpPr/>
      </dsp:nvSpPr>
      <dsp:spPr>
        <a:xfrm>
          <a:off x="5225217" y="2267711"/>
          <a:ext cx="3401568" cy="34015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200" kern="1200" dirty="0"/>
            <a:t>Praktični problemi rehabilitacije, edukacije i zaštite osoba sa invaliditetom</a:t>
          </a:r>
        </a:p>
      </dsp:txBody>
      <dsp:txXfrm>
        <a:off x="5545531" y="3146450"/>
        <a:ext cx="2040940" cy="1870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7B34F-D51C-C54D-AFD7-8A7D6152B78D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5000" kern="1200"/>
            <a:t>Naučno-stručne definicije</a:t>
          </a:r>
        </a:p>
      </dsp:txBody>
      <dsp:txXfrm>
        <a:off x="79021" y="938700"/>
        <a:ext cx="4225852" cy="2473937"/>
      </dsp:txXfrm>
    </dsp:sp>
    <dsp:sp modelId="{B33F88EB-D4B8-894D-BBC6-43E13AC9BC98}">
      <dsp:nvSpPr>
        <dsp:cNvPr id="0" name=""/>
        <dsp:cNvSpPr/>
      </dsp:nvSpPr>
      <dsp:spPr>
        <a:xfrm rot="5400000">
          <a:off x="4793544" y="-543093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4932821" y="-465133"/>
        <a:ext cx="649961" cy="651713"/>
      </dsp:txXfrm>
    </dsp:sp>
    <dsp:sp modelId="{F9EC6895-2EB9-6040-AAA4-2BA9591B4124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5000" kern="1200"/>
            <a:t>Normativne definicije</a:t>
          </a:r>
        </a:p>
      </dsp:txBody>
      <dsp:txXfrm>
        <a:off x="6210725" y="938700"/>
        <a:ext cx="4225852" cy="2473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CEE9F-EAF6-7F4E-808F-D4F941E3ED85}">
      <dsp:nvSpPr>
        <dsp:cNvPr id="0" name=""/>
        <dsp:cNvSpPr/>
      </dsp:nvSpPr>
      <dsp:spPr>
        <a:xfrm>
          <a:off x="0" y="0"/>
          <a:ext cx="10515600" cy="15309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30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 dirty="0"/>
            <a:t>Rad sa osobama sa stečenim motoričkim smetnjama</a:t>
          </a:r>
        </a:p>
      </dsp:txBody>
      <dsp:txXfrm>
        <a:off x="0" y="382740"/>
        <a:ext cx="10132860" cy="765481"/>
      </dsp:txXfrm>
    </dsp:sp>
    <dsp:sp modelId="{86626AE0-8AC1-404A-BA8F-CD84C74F096C}">
      <dsp:nvSpPr>
        <dsp:cNvPr id="0" name=""/>
        <dsp:cNvSpPr/>
      </dsp:nvSpPr>
      <dsp:spPr>
        <a:xfrm>
          <a:off x="2423845" y="1155028"/>
          <a:ext cx="8091754" cy="15309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30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</a:t>
          </a:r>
          <a:r>
            <a:rPr lang="x-none" sz="1800" kern="1200"/>
            <a:t> oblasti aktivnosti svakodnevnog života</a:t>
          </a:r>
        </a:p>
      </dsp:txBody>
      <dsp:txXfrm>
        <a:off x="2423845" y="1537768"/>
        <a:ext cx="7709014" cy="765481"/>
      </dsp:txXfrm>
    </dsp:sp>
    <dsp:sp modelId="{35489CFC-DFED-5B4F-88B6-AB5DFD106537}">
      <dsp:nvSpPr>
        <dsp:cNvPr id="0" name=""/>
        <dsp:cNvSpPr/>
      </dsp:nvSpPr>
      <dsp:spPr>
        <a:xfrm>
          <a:off x="4847691" y="1665348"/>
          <a:ext cx="5667908" cy="15309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30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</a:t>
          </a:r>
          <a:r>
            <a:rPr lang="x-none" sz="1800" kern="1200"/>
            <a:t> obrazovnom procesu</a:t>
          </a:r>
        </a:p>
      </dsp:txBody>
      <dsp:txXfrm>
        <a:off x="4847691" y="2048088"/>
        <a:ext cx="5285168" cy="765481"/>
      </dsp:txXfrm>
    </dsp:sp>
    <dsp:sp modelId="{E72F2D7C-5B78-2D47-9A5B-B30E17F0C6BD}">
      <dsp:nvSpPr>
        <dsp:cNvPr id="0" name=""/>
        <dsp:cNvSpPr/>
      </dsp:nvSpPr>
      <dsp:spPr>
        <a:xfrm>
          <a:off x="7271537" y="2175362"/>
          <a:ext cx="3244062" cy="15309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30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</a:t>
          </a:r>
          <a:r>
            <a:rPr lang="x-none" sz="1800" kern="1200"/>
            <a:t> profesionalnom procesu</a:t>
          </a:r>
        </a:p>
      </dsp:txBody>
      <dsp:txXfrm>
        <a:off x="7271537" y="2558102"/>
        <a:ext cx="2861322" cy="765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5A179-D476-F44C-AA07-86105FD61B6D}">
      <dsp:nvSpPr>
        <dsp:cNvPr id="0" name=""/>
        <dsp:cNvSpPr/>
      </dsp:nvSpPr>
      <dsp:spPr>
        <a:xfrm>
          <a:off x="82817" y="23671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700" kern="1200"/>
            <a:t>Specijalna edukacija i rehabilitacija</a:t>
          </a:r>
        </a:p>
      </dsp:txBody>
      <dsp:txXfrm>
        <a:off x="687131" y="533996"/>
        <a:ext cx="2495231" cy="3307016"/>
      </dsp:txXfrm>
    </dsp:sp>
    <dsp:sp modelId="{E05150D2-DC47-8E4C-B3F0-2BA571E2926C}">
      <dsp:nvSpPr>
        <dsp:cNvPr id="0" name=""/>
        <dsp:cNvSpPr/>
      </dsp:nvSpPr>
      <dsp:spPr>
        <a:xfrm>
          <a:off x="5257801" y="12225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700" kern="1200"/>
            <a:t>Inkluzivno obrazovanje</a:t>
          </a:r>
        </a:p>
      </dsp:txBody>
      <dsp:txXfrm>
        <a:off x="6485923" y="522550"/>
        <a:ext cx="2495231" cy="330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C106-8C8E-E7D8-E430-0929714FA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F1FA1-B3E3-FA6A-0576-AA835289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6F02-369B-4BA0-483C-F75019E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1819D-EA2E-1724-D2A1-E33F1DDC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666F-3049-169E-2931-EA7331E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7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9C2B-DB1A-4172-5670-C4B5574A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47974-BB86-3FB5-883A-CBF5679AB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BF6B8-42A9-5F41-9169-6E588AB6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5CAC-D0FD-3787-1727-7A9281AC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71012-EC94-16A3-520A-3B4B96BE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701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B34F4-C4B9-F383-E281-10A482C10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414E3-1E3A-557D-05BC-EF9F7C2E6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1F31F-ED56-DD42-DF44-DE6DE918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782E-82AD-4E7A-A8AF-5CEF67D0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44B55-CA9A-4CBE-51C1-5F736F6E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862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05AB-580C-0BEA-B4B6-9C26C957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BB62-62FF-72F7-4F9E-9987F364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43CC1-C393-8015-DA28-257554A3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EAEBC-CE86-DA07-6C15-12C82C37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8A30-4E36-C126-82C9-F5D935D4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352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FE00-2BD3-AE12-B1FF-3C6B2F56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D6A03-8DFC-919F-D79C-0150BDC03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CD14-C331-2A8B-B1BB-6940DD4A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831A1-E883-AC30-F838-A88FCDC5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C5D1-BDA3-B758-02A4-94535DCB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59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C894-8945-6C98-D885-EF69F003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0DEE8-F1AD-A1CB-D210-D0005BDD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C52AE-3FE1-D850-6C4E-B11F4AAB0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4191F-0D37-A7F1-F3C1-487A4D6A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F9A22-F9B7-CEEE-43C5-65625345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75A0F-9B36-DC0F-31B7-02D90F0B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118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10B2-C018-E7C9-061B-44695FD3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A49B5-4C1B-2345-700A-6C415D35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CF33E-DC7E-00CF-2E79-60E9D4FF5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32739-26B9-92C1-1A50-04625BA07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D9404-A8D9-FDA3-56C5-CB8E0250F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CFFDD-216E-173A-1397-CD3FF425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2E38B-B8E9-1C41-97ED-17050DE5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EF5AC-0820-D715-38DA-BBC1DF6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574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1C56-2A22-635B-0B05-49D45F18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79B5A-7D36-EF5A-D190-7D8DE6D2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4C05A-C33D-DF4F-1FBD-3C615A19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40301-33DB-BF2A-BD18-4EEF6D5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370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CA7C-97A5-7716-0790-63B3846C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D523B-D9BC-2280-7C72-82F050CC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22D5E-047B-D194-620F-C03A456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699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A8FC-C6F2-37CD-E69C-1739AD3B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130A-62E0-1503-06FE-C0157FDB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FFD3D-1AF2-E9D1-E680-4D720602B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1D12C-DCA4-6A9A-08BD-C57A67BE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75D9E-B362-5F4D-CCE5-83279DC9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ACC99-F802-D9E9-3EDB-9450942E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916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C48B-B270-BF71-1617-507E83E2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DEA28-F11A-226D-BF2D-E15DBF830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FB421-D13F-689C-C393-0907051E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002C8-1CB6-AF7F-F49E-DE47D10A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D1CC0-5BD5-259F-B555-B6034F90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666FD-21FF-558C-A43F-DD36471D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823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2B5D3-9F30-9FE8-ACD7-DBA88A1C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56CC0-6FBC-82DA-F71B-59CB2302D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7C918-D10A-F5C9-8EC6-AF1EA3DBC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2C33-9CAB-4C41-BA09-54C2C1A3D86F}" type="datetimeFigureOut">
              <a:rPr lang="x-none" smtClean="0"/>
              <a:t>6/5/2025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DF406-5EA3-94A4-720B-4FAA382E4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A3EA-E488-E3BA-A932-77A0177F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1B628-4505-7245-8FFF-74FA11F55E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698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F076-1902-D9AD-9121-EA3C1FB18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STEČENE MOTORIČKE SMETNJE</a:t>
            </a:r>
            <a:br>
              <a:rPr lang="x-none" dirty="0"/>
            </a:br>
            <a:r>
              <a:rPr lang="en-GB" sz="4000" i="1" dirty="0"/>
              <a:t>P</a:t>
            </a:r>
            <a:r>
              <a:rPr lang="x-none" sz="4000" i="1" dirty="0"/>
              <a:t>rof. dr Goran Nedović</a:t>
            </a:r>
            <a:br>
              <a:rPr lang="x-none" dirty="0"/>
            </a:b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1AF55-BAB5-28E7-7B0E-F082FFCD8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Putevi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inkluzivnog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učenja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prilagođavanje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programa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obrazovanja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odraslih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osobe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stečenim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motoričkim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smetnjama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AdaptED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en-GB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2 – 4. </a:t>
            </a:r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jun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2025.</a:t>
            </a:r>
          </a:p>
          <a:p>
            <a:r>
              <a:rPr lang="en-GB" dirty="0" err="1">
                <a:solidFill>
                  <a:srgbClr val="222222"/>
                </a:solidFill>
                <a:latin typeface="Arial" panose="020B0604020202020204" pitchFamily="34" charset="0"/>
              </a:rPr>
              <a:t>Vrdnik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3855B-CA6D-94B2-8524-FBE32B729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766060" cy="937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C827A-9E6A-8E3A-9069-5C2585AF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00" y="5270500"/>
            <a:ext cx="1511300" cy="158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334E8-4177-D533-29D3-127CDA17CE6A}"/>
              </a:ext>
            </a:extLst>
          </p:cNvPr>
          <p:cNvSpPr txBox="1"/>
          <p:nvPr/>
        </p:nvSpPr>
        <p:spPr>
          <a:xfrm>
            <a:off x="10299700" y="53132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-5" dirty="0">
                <a:solidFill>
                  <a:srgbClr val="4F81BC"/>
                </a:solidFill>
                <a:effectLst/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Р</a:t>
            </a:r>
            <a:r>
              <a:rPr lang="en-US" sz="4800" b="1" spc="5" dirty="0">
                <a:solidFill>
                  <a:srgbClr val="17365D"/>
                </a:solidFill>
                <a:effectLst/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Ц</a:t>
            </a:r>
            <a:r>
              <a:rPr lang="en-US" sz="4800" b="1" spc="-5" dirty="0">
                <a:solidFill>
                  <a:srgbClr val="C0504D"/>
                </a:solidFill>
                <a:effectLst/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С</a:t>
            </a:r>
            <a:r>
              <a:rPr lang="en-US" sz="4800" b="1" dirty="0">
                <a:solidFill>
                  <a:srgbClr val="FFC000"/>
                </a:solidFill>
                <a:effectLst/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Е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116187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C1DA-C7E5-480F-4752-3954D98C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295"/>
          </a:xfrm>
          <a:solidFill>
            <a:schemeClr val="accent2"/>
          </a:solidFill>
        </p:spPr>
        <p:txBody>
          <a:bodyPr/>
          <a:lstStyle/>
          <a:p>
            <a:r>
              <a:rPr lang="sr-Cyrl-RS" dirty="0"/>
              <a:t>Osobe sa t</a:t>
            </a:r>
            <a:r>
              <a:rPr lang="sr-Latn-RS" dirty="0"/>
              <a:t>elesn</a:t>
            </a:r>
            <a:r>
              <a:rPr lang="sr-Cyrl-RS" dirty="0"/>
              <a:t>im</a:t>
            </a:r>
            <a:r>
              <a:rPr lang="sr-Latn-RS" dirty="0"/>
              <a:t> invalid</a:t>
            </a:r>
            <a:r>
              <a:rPr lang="sr-Cyrl-RS" dirty="0"/>
              <a:t>itetom</a:t>
            </a:r>
            <a:r>
              <a:rPr lang="sr-Latn-RS" dirty="0"/>
              <a:t> 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D037B-22C6-1F17-907D-68F35201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420"/>
            <a:ext cx="10515600" cy="554355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Fizički ili telesni nedostatak, bez obzira na njegovu prirodu i ozbiljnost, ima uticaj na razvoj i ličnost</a:t>
            </a:r>
            <a:r>
              <a:rPr lang="sr-Cyrl-RS" dirty="0"/>
              <a:t>i</a:t>
            </a:r>
            <a:r>
              <a:rPr lang="sr-Latn-RS" dirty="0"/>
              <a:t> osobe sa invaliditetom</a:t>
            </a:r>
            <a:endParaRPr lang="sr-Cyrl-RS" dirty="0"/>
          </a:p>
          <a:p>
            <a:r>
              <a:rPr lang="sr-Latn-RS" dirty="0"/>
              <a:t>Osobe rođene sa telesnim invaliditetom postepeno se prilagođavaju svom stanju i suočavaju se sa ograničenjima tokom vremena</a:t>
            </a:r>
            <a:r>
              <a:rPr lang="sr-Cyrl-RS" dirty="0"/>
              <a:t>.</a:t>
            </a:r>
          </a:p>
          <a:p>
            <a:r>
              <a:rPr lang="sr-Latn-RS" dirty="0"/>
              <a:t>Kod osoba koje steknu telesni invaliditet tokom života, postoji raznolikost u tome kako se prilagođavaju novonastalim izazovima. Ove osobe često prolaze kroz različite faze prilagođavanja emocionalnim i fizičkim promenama koje sa sobom nosi njihov novi fizički nedostatak. Mogu se javiti različita emotivna stanja, kao što su frustracija ili ljutnja zbog gubitka sposobnosti za obavljanje ranijih aktivnosti, kao i zabrinutost zbog finansijske nezavisnosti i podrške porodici.</a:t>
            </a:r>
            <a:endParaRPr lang="sr-Cyrl-RS" dirty="0"/>
          </a:p>
          <a:p>
            <a:r>
              <a:rPr lang="sr-Latn-RS" dirty="0"/>
              <a:t>Osobe sa telesnim invaliditetom često nisu u mogućnosti da rade i obezbede finansijsku samostalnost, te su primorane da se oslanjaju na druge za pomoć i brigu. </a:t>
            </a:r>
            <a:endParaRPr lang="sr-Cyrl-RS" dirty="0"/>
          </a:p>
          <a:p>
            <a:r>
              <a:rPr lang="sr-Latn-RS" dirty="0"/>
              <a:t>Suočavaju se sa ograničenim mogućnostima za socijalizaciju zbog fizičkih barijera, poput nemogućnosti bavljenja fizičkim aktivnostima i ograničenja vezanih za opremu kao što su invalidska kolica. </a:t>
            </a:r>
            <a:endParaRPr lang="sr-Cyrl-RS" dirty="0"/>
          </a:p>
          <a:p>
            <a:r>
              <a:rPr lang="sr-Latn-RS" dirty="0"/>
              <a:t>Često se suočavaju sa poteškoćama u samostalnom kretanju unutar zajednice i osećajem sramote, što dodatno otežava njihovu integraciju u društvo (Vash, Crewe, 2010). </a:t>
            </a:r>
            <a:endParaRPr lang="sr-Cyrl-RS" dirty="0"/>
          </a:p>
          <a:p>
            <a:r>
              <a:rPr lang="sr-Latn-RS" dirty="0"/>
              <a:t>Porodice osoba sa telesnim invaliditetom takođe mogu imati razne vrste emocija uzrokovane fizičkom negom osobe, finansijskim opterećenjem i nedogovorenim pitanjima o budućnosti</a:t>
            </a:r>
            <a:r>
              <a:rPr lang="sr-Cyrl-RS" dirty="0"/>
              <a:t>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13398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1710-D328-41FA-9A8F-EF0749E255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Č</a:t>
            </a:r>
            <a:r>
              <a:rPr lang="sr-Cyrl-RS" dirty="0"/>
              <a:t>esti </a:t>
            </a:r>
            <a:r>
              <a:rPr lang="x-none"/>
              <a:t>uzroci stečenih motoričkih smetnji 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F85501-51AF-7706-6547-94D989237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93237"/>
              </p:ext>
            </p:extLst>
          </p:nvPr>
        </p:nvGraphicFramePr>
        <p:xfrm>
          <a:off x="838200" y="1825625"/>
          <a:ext cx="10515600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106">
                  <a:extLst>
                    <a:ext uri="{9D8B030D-6E8A-4147-A177-3AD203B41FA5}">
                      <a16:colId xmlns:a16="http://schemas.microsoft.com/office/drawing/2014/main" val="1022999152"/>
                    </a:ext>
                  </a:extLst>
                </a:gridCol>
                <a:gridCol w="7204494">
                  <a:extLst>
                    <a:ext uri="{9D8B030D-6E8A-4147-A177-3AD203B41FA5}">
                      <a16:colId xmlns:a16="http://schemas.microsoft.com/office/drawing/2014/main" val="3041963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Povrede kičmene moždine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x-none" dirty="0"/>
                        <a:t>ačan broj povređenih na teritoriji Srbije se ne zna. Smatra se da je godišnja incidenca ekvivalentna sa zemljama Evrope i da se kreće oko 12.1 povređenih na milion stanovnika.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1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Amputacije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Oko 15000 osoba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2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Dijabetes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8% ukupnog broja stanovnika </a:t>
                      </a:r>
                      <a:r>
                        <a:rPr lang="x-none"/>
                        <a:t>u Srbiji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/>
                        <a:t>Reumatoidni artritis</a:t>
                      </a:r>
                      <a:endParaRPr lang="sr-Cyrl-RS" dirty="0"/>
                    </a:p>
                    <a:p>
                      <a:r>
                        <a:rPr lang="sr-Cyrl-RS" dirty="0"/>
                        <a:t>KCP</a:t>
                      </a:r>
                    </a:p>
                    <a:p>
                      <a:r>
                        <a:rPr lang="sr-Cyrl-RS" dirty="0"/>
                        <a:t>MS</a:t>
                      </a:r>
                    </a:p>
                    <a:p>
                      <a:r>
                        <a:rPr lang="sr-Cyrl-RS" dirty="0"/>
                        <a:t>MD</a:t>
                      </a:r>
                    </a:p>
                    <a:p>
                      <a:r>
                        <a:rPr lang="sr-Cyrl-RS" dirty="0"/>
                        <a:t>....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x-none" dirty="0"/>
                        <a:t>revalenca 0.34% za </a:t>
                      </a:r>
                      <a:r>
                        <a:rPr lang="x-none"/>
                        <a:t>celokupnu populaciju</a:t>
                      </a:r>
                      <a:endParaRPr lang="sr-Cyrl-RS" dirty="0"/>
                    </a:p>
                    <a:p>
                      <a:r>
                        <a:rPr lang="sr-Cyrl-RS" dirty="0"/>
                        <a:t>2 na 1000</a:t>
                      </a:r>
                    </a:p>
                    <a:p>
                      <a:endParaRPr lang="sr-Cyrl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43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72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FB1D-6098-352C-C6D8-26A0C6D1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3B91DD-FBB4-8EDA-AD09-BC77137F3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760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174549-2127-054B-CA6F-AF40D18B5D94}"/>
              </a:ext>
            </a:extLst>
          </p:cNvPr>
          <p:cNvSpPr txBox="1"/>
          <p:nvPr/>
        </p:nvSpPr>
        <p:spPr>
          <a:xfrm>
            <a:off x="925830" y="5154930"/>
            <a:ext cx="284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highlight>
                  <a:srgbClr val="FF0000"/>
                </a:highlight>
              </a:rPr>
              <a:t>Premorbidni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1CE2E-57DD-323E-201F-241903AB0F2D}"/>
              </a:ext>
            </a:extLst>
          </p:cNvPr>
          <p:cNvSpPr txBox="1"/>
          <p:nvPr/>
        </p:nvSpPr>
        <p:spPr>
          <a:xfrm>
            <a:off x="925830" y="5807631"/>
            <a:ext cx="264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highlight>
                  <a:srgbClr val="FF0000"/>
                </a:highlight>
              </a:rPr>
              <a:t>Motivacija</a:t>
            </a:r>
          </a:p>
        </p:txBody>
      </p:sp>
    </p:spTree>
    <p:extLst>
      <p:ext uri="{BB962C8B-B14F-4D97-AF65-F5344CB8AC3E}">
        <p14:creationId xmlns:p14="http://schemas.microsoft.com/office/powerpoint/2010/main" val="182639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C421-0A7B-CDA8-83A1-E44A19AB46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x-none" dirty="0"/>
              <a:t>Pristupi u radu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8CB2F6-6614-5203-0B93-00C0BA89B2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31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8201-C56A-59D1-F632-7369880548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x-none"/>
              <a:t>Šema </a:t>
            </a:r>
            <a:r>
              <a:rPr lang="sr-Latn-RS" dirty="0"/>
              <a:t>ed</a:t>
            </a:r>
            <a:r>
              <a:rPr lang="sr-Cyrl-RS" dirty="0"/>
              <a:t>ukaciono-</a:t>
            </a:r>
            <a:r>
              <a:rPr lang="x-none"/>
              <a:t>rehabilitacionog </a:t>
            </a:r>
            <a:r>
              <a:rPr lang="x-none" dirty="0"/>
              <a:t>modela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BFCDBB-4958-F43E-6D6B-B79E7F5D0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627876"/>
              </p:ext>
            </p:extLst>
          </p:nvPr>
        </p:nvGraphicFramePr>
        <p:xfrm>
          <a:off x="838200" y="1825625"/>
          <a:ext cx="10515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181752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07521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4693637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15898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Da postane učesnik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Integracija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Retencija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Manifestacija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  <a:r>
                        <a:rPr lang="x-none" dirty="0"/>
                        <a:t>ične sposobnosti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  <a:r>
                        <a:rPr lang="x-none" dirty="0"/>
                        <a:t>adna sposobnost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  <a:r>
                        <a:rPr lang="x-none" dirty="0"/>
                        <a:t>adna sposobnost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  <a:r>
                        <a:rPr lang="x-none" dirty="0"/>
                        <a:t>ično i društveno prilagođavanje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89395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A823815-93FF-034E-6791-D01AD026B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978259"/>
              </p:ext>
            </p:extLst>
          </p:nvPr>
        </p:nvGraphicFramePr>
        <p:xfrm>
          <a:off x="838200" y="2971482"/>
          <a:ext cx="78867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181752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07521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469363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x-none" dirty="0"/>
                        <a:t>Merenje ishoda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Indeks kognitivnog učenja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Indeks asimilacije manjih grupa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Indeks prilagodljivosti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89395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9A66F47-BB7B-A95D-CD10-673EA9E7D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37819"/>
              </p:ext>
            </p:extLst>
          </p:nvPr>
        </p:nvGraphicFramePr>
        <p:xfrm>
          <a:off x="838200" y="4112259"/>
          <a:ext cx="10515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181752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07521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4693637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15898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Početna merenja sposobnosti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Motorne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Integrativne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Kognitivne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Personalne, interpersonalne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8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17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r-Cyrl-RS" b="1" dirty="0"/>
              <a:t>Izazovi u obrazovanju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b="1" dirty="0"/>
              <a:t>Pristupačnost obrazovnih ustanova</a:t>
            </a:r>
            <a:r>
              <a:rPr lang="sr-Cyrl-RS" dirty="0"/>
              <a:t> – Nedostatak fizičke pristupačnosti poput rampi, liftova i prilagođenih učionica, može otežati školovanje.</a:t>
            </a:r>
          </a:p>
          <a:p>
            <a:pPr lvl="0"/>
            <a:r>
              <a:rPr lang="sr-Cyrl-RS" b="1" dirty="0"/>
              <a:t>Nedovoljna podrška i asistivne tehnologije</a:t>
            </a:r>
            <a:r>
              <a:rPr lang="sr-Cyrl-RS" dirty="0"/>
              <a:t> – Mnoge škole nemaju adekvatne resurse za podršku učenicima sa invaliditetom, poput prilagođenih udžbenika, asistivnih uređaja ili personalizovane nastave.</a:t>
            </a:r>
          </a:p>
          <a:p>
            <a:pPr lvl="0"/>
            <a:r>
              <a:rPr lang="sr-Cyrl-RS" b="1" dirty="0"/>
              <a:t>Diskriminacija i predrasude</a:t>
            </a:r>
            <a:r>
              <a:rPr lang="sr-Cyrl-RS" dirty="0"/>
              <a:t> – Učenici sa invaliditetom se često suočavaju sa socijalnom izolacijom i nedostatkom inkluzivnih obrazovnih programa.</a:t>
            </a:r>
          </a:p>
        </p:txBody>
      </p:sp>
    </p:spTree>
    <p:extLst>
      <p:ext uri="{BB962C8B-B14F-4D97-AF65-F5344CB8AC3E}">
        <p14:creationId xmlns:p14="http://schemas.microsoft.com/office/powerpoint/2010/main" val="286651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r-Cyrl-RS" dirty="0"/>
              <a:t>Број ученика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47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b="1" u="sng" dirty="0"/>
              <a:t>2023.</a:t>
            </a:r>
            <a:r>
              <a:rPr lang="sr-Cyrl-RS" dirty="0"/>
              <a:t> </a:t>
            </a:r>
          </a:p>
          <a:p>
            <a:r>
              <a:rPr lang="sr-Cyrl-RS" dirty="0"/>
              <a:t>Број ученика у основним школама за ученике са сметњама у развоју и инвалидитетом је 3198 ученика. </a:t>
            </a:r>
          </a:p>
          <a:p>
            <a:r>
              <a:rPr lang="sr-Cyrl-RS" dirty="0"/>
              <a:t>Број ученика у средњим школама за ученике са сметњама у развоју и инвалидитетом је 1160 ученика.</a:t>
            </a:r>
          </a:p>
          <a:p>
            <a:r>
              <a:rPr lang="sr-Cyrl-RS" dirty="0"/>
              <a:t>Број ученика који се образују по ИОП 1 и ИОП2 у редовним основним школама је 16.615 ученика. </a:t>
            </a:r>
          </a:p>
          <a:p>
            <a:r>
              <a:rPr lang="sr-Cyrl-RS" dirty="0"/>
              <a:t>Број ученика који се образују по ИОП 1 и ИОП2 у редовним средњим школама је 2324 ученика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sr-Cyrl-RS" dirty="0"/>
          </a:p>
          <a:p>
            <a:pPr marL="0" indent="0">
              <a:buNone/>
            </a:pPr>
            <a:r>
              <a:rPr lang="ru-RU" b="1" u="sng" dirty="0"/>
              <a:t>2024.</a:t>
            </a:r>
            <a:r>
              <a:rPr lang="ru-RU" b="1" dirty="0"/>
              <a:t> </a:t>
            </a:r>
            <a:endParaRPr lang="sr-Cyrl-RS" dirty="0"/>
          </a:p>
          <a:p>
            <a:r>
              <a:rPr lang="sr-Cyrl-RS" dirty="0"/>
              <a:t>Број ученика у основним школама за ученике са сметњама у развоју и инвалидитетом је 3494 ученика. </a:t>
            </a:r>
          </a:p>
          <a:p>
            <a:r>
              <a:rPr lang="sr-Cyrl-RS" dirty="0"/>
              <a:t>Број ученика у средњим школама за ученике са сметњама у развоју и инвалидитетом је 1523 ученика.</a:t>
            </a:r>
          </a:p>
          <a:p>
            <a:r>
              <a:rPr lang="sr-Cyrl-RS" dirty="0"/>
              <a:t>Број ученика који се образују по ИОП 1 и ИОП2 у редовним основним школама је 20.596 ученика. </a:t>
            </a:r>
          </a:p>
          <a:p>
            <a:r>
              <a:rPr lang="sr-Cyrl-RS" dirty="0"/>
              <a:t>Број ученика који се образују по ИОП 1 и ИОП2 у редовним средњим школама је </a:t>
            </a:r>
            <a:r>
              <a:rPr lang="ru-RU" dirty="0"/>
              <a:t>3507</a:t>
            </a:r>
            <a:r>
              <a:rPr lang="sr-Cyrl-RS" dirty="0"/>
              <a:t> ученика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ru-RU" dirty="0"/>
              <a:t>У школској 202</a:t>
            </a:r>
            <a:r>
              <a:rPr lang="sr-Cyrl-RS" dirty="0"/>
              <a:t>4</a:t>
            </a:r>
            <a:r>
              <a:rPr lang="ru-RU" dirty="0"/>
              <a:t>/2025. години укупно 68,98 % ученика осмог разреда основне школе са сметњама у развоју и инвалидитетом се уписало у средње образовање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5588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13 установa образовања и васпитања су стекле статус ресурсног центра (РЦ), са циљем унапређивања квалитета инклузивног образовања и васпитања</a:t>
            </a:r>
            <a:r>
              <a:rPr lang="ru-RU" dirty="0"/>
              <a:t>,</a:t>
            </a:r>
            <a:r>
              <a:rPr lang="sr-Cyrl-RS" dirty="0"/>
              <a:t> са посебним фокусом на примену асистивних технологија. </a:t>
            </a:r>
          </a:p>
          <a:p>
            <a:r>
              <a:rPr lang="sr-Cyrl-RS" b="1" dirty="0"/>
              <a:t>у 2024.</a:t>
            </a:r>
            <a:r>
              <a:rPr lang="sr-Cyrl-RS" dirty="0"/>
              <a:t> години обезбеђено је </a:t>
            </a:r>
            <a:r>
              <a:rPr lang="sr-Cyrl-RS" b="1" dirty="0"/>
              <a:t>1839 од укупно</a:t>
            </a:r>
            <a:r>
              <a:rPr lang="sr-Cyrl-RS" dirty="0"/>
              <a:t> </a:t>
            </a:r>
            <a:r>
              <a:rPr lang="sr-Cyrl-RS" b="1" dirty="0"/>
              <a:t>3,694</a:t>
            </a:r>
            <a:r>
              <a:rPr lang="sr-Cyrl-RS" dirty="0"/>
              <a:t> </a:t>
            </a:r>
            <a:r>
              <a:rPr lang="sr-Cyrl-RS" b="1" dirty="0"/>
              <a:t>средстава асистивне технологије</a:t>
            </a:r>
            <a:r>
              <a:rPr lang="sr-Cyrl-RS" dirty="0"/>
              <a:t>. </a:t>
            </a:r>
          </a:p>
          <a:p>
            <a:r>
              <a:rPr lang="sr-Cyrl-RS" b="1" dirty="0"/>
              <a:t>Набавка пет (5) хуманоидних робота</a:t>
            </a:r>
            <a:r>
              <a:rPr lang="sr-Cyrl-RS" dirty="0"/>
              <a:t> на српском језику</a:t>
            </a:r>
          </a:p>
          <a:p>
            <a:r>
              <a:rPr lang="sr-Cyrl-RS" b="1" dirty="0"/>
              <a:t>Веб платформа</a:t>
            </a:r>
            <a:r>
              <a:rPr lang="sr-Cyrl-RS" dirty="0"/>
              <a:t> са информацијама о ресурсним центрима у </a:t>
            </a:r>
            <a:r>
              <a:rPr lang="ru-RU" dirty="0"/>
              <a:t>РС</a:t>
            </a:r>
            <a:r>
              <a:rPr lang="sr-Cyrl-RS" dirty="0"/>
              <a:t> и асистивним технологијама (АТ). Платформа садржи Каталог </a:t>
            </a:r>
            <a:r>
              <a:rPr lang="ru-RU" dirty="0"/>
              <a:t>АТ</a:t>
            </a:r>
            <a:r>
              <a:rPr lang="sr-Cyrl-RS" dirty="0"/>
              <a:t>, који се редовно ажурира новим расположивим производима. 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1754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r-Cyrl-RS" b="1" dirty="0"/>
              <a:t>Izazovi u zapošljavanju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b="1" dirty="0"/>
              <a:t>Ograničene prilike za posao</a:t>
            </a:r>
            <a:r>
              <a:rPr lang="sr-Cyrl-RS" dirty="0"/>
              <a:t> – Poslodavci često imaju predrasude o radnim sposobnostima osoba sa invaliditetom, što smanjuje njihove šanse za zapošljavanje.</a:t>
            </a:r>
          </a:p>
          <a:p>
            <a:pPr lvl="0"/>
            <a:r>
              <a:rPr lang="sr-Cyrl-RS" b="1" dirty="0"/>
              <a:t>Nedovoljna prilagođenost radnih mesta</a:t>
            </a:r>
            <a:r>
              <a:rPr lang="sr-Cyrl-RS" dirty="0"/>
              <a:t> – Mnoge kompanije nemaju prilagođene radne prostore, što otežava rad osobama sa fizičkim invaliditetom.</a:t>
            </a:r>
          </a:p>
          <a:p>
            <a:pPr lvl="0"/>
            <a:r>
              <a:rPr lang="sr-Cyrl-RS" b="1" dirty="0"/>
              <a:t>Nedostatak podrške i obuka</a:t>
            </a:r>
            <a:r>
              <a:rPr lang="sr-Cyrl-RS" dirty="0"/>
              <a:t> – Osobe sa invaliditetom često nemaju pristup programima obuke i profesionalne rehabilitacije koji bi im pomogli da steknu veštine potrebne za tržište rada.</a:t>
            </a:r>
          </a:p>
        </p:txBody>
      </p:sp>
    </p:spTree>
    <p:extLst>
      <p:ext uri="{BB962C8B-B14F-4D97-AF65-F5344CB8AC3E}">
        <p14:creationId xmlns:p14="http://schemas.microsoft.com/office/powerpoint/2010/main" val="2806488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Мера активне политике запошљавања ОСИ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7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Број запослених ОСИ, који су били укључени у мере активне политике запошљавања</a:t>
            </a:r>
            <a:endParaRPr lang="sr-Cyrl-RS" dirty="0"/>
          </a:p>
          <a:p>
            <a:pPr lvl="0"/>
            <a:r>
              <a:rPr lang="sr-Cyrl-RS" dirty="0"/>
              <a:t>Од укупно 8.913 </a:t>
            </a:r>
            <a:r>
              <a:rPr lang="ru-RU" dirty="0"/>
              <a:t>ОСИ</a:t>
            </a:r>
            <a:r>
              <a:rPr lang="sr-Cyrl-RS" dirty="0"/>
              <a:t> које су биле укључене у меру (202</a:t>
            </a:r>
            <a:r>
              <a:rPr lang="sr-Latn-RS" dirty="0"/>
              <a:t>4</a:t>
            </a:r>
            <a:r>
              <a:rPr lang="sr-Cyrl-RS" dirty="0"/>
              <a:t>), 2.469 </a:t>
            </a:r>
            <a:r>
              <a:rPr lang="ru-RU" dirty="0"/>
              <a:t>ОСИ</a:t>
            </a:r>
            <a:r>
              <a:rPr lang="sr-Cyrl-RS" dirty="0"/>
              <a:t> има запослење на 180-ти дан по изласку из мере, што представља ефекат од 27,7</a:t>
            </a:r>
            <a:r>
              <a:rPr lang="sr-Latn-RS" dirty="0"/>
              <a:t>0</a:t>
            </a:r>
            <a:r>
              <a:rPr lang="sr-Cyrl-RS" dirty="0"/>
              <a:t>%.</a:t>
            </a:r>
          </a:p>
          <a:p>
            <a:pPr lvl="0"/>
            <a:r>
              <a:rPr lang="sr-Cyrl-RS" dirty="0"/>
              <a:t>Од тог броја </a:t>
            </a:r>
            <a:r>
              <a:rPr lang="sr-Latn-RS" dirty="0"/>
              <a:t>1.296 </a:t>
            </a:r>
            <a:r>
              <a:rPr lang="ru-RU" dirty="0"/>
              <a:t> ОСИ </a:t>
            </a:r>
            <a:r>
              <a:rPr lang="sr-Cyrl-RS" dirty="0"/>
              <a:t>има запослење је на 180-ти дан по изласку из мере које подразумевају нефинансијску подршку, што представља 14,54% од укупног броја лица </a:t>
            </a:r>
            <a:r>
              <a:rPr lang="sr-Latn-CS" dirty="0"/>
              <a:t>која су </a:t>
            </a:r>
            <a:r>
              <a:rPr lang="sr-Cyrl-RS" dirty="0"/>
              <a:t>изашла из мера, док </a:t>
            </a:r>
            <a:r>
              <a:rPr lang="sr-Latn-RS" dirty="0"/>
              <a:t>1.173</a:t>
            </a:r>
            <a:r>
              <a:rPr lang="sr-Cyrl-RS" dirty="0"/>
              <a:t> особе са инвалидитетом има запослење на 180-ти дан по изласку из мере које подразумевају финансијску подршку, што представља 13,16% од укупног броја лица </a:t>
            </a:r>
            <a:r>
              <a:rPr lang="sr-Latn-CS" dirty="0"/>
              <a:t>која су </a:t>
            </a:r>
            <a:r>
              <a:rPr lang="sr-Cyrl-RS" dirty="0"/>
              <a:t>изашла мере </a:t>
            </a:r>
            <a:r>
              <a:rPr lang="ru-RU" dirty="0"/>
              <a:t> </a:t>
            </a:r>
            <a:endParaRPr lang="sr-Cyrl-RS" dirty="0"/>
          </a:p>
          <a:p>
            <a:r>
              <a:rPr lang="sr-Cyrl-RS" dirty="0"/>
              <a:t>Током </a:t>
            </a:r>
            <a:r>
              <a:rPr lang="sr-Cyrl-CS" dirty="0"/>
              <a:t>20</a:t>
            </a:r>
            <a:r>
              <a:rPr lang="sr-Latn-RS" dirty="0"/>
              <a:t>2</a:t>
            </a:r>
            <a:r>
              <a:rPr lang="sr-Cyrl-RS" dirty="0"/>
              <a:t>4. године</a:t>
            </a:r>
            <a:r>
              <a:rPr lang="sr-Cyrl-CS" dirty="0"/>
              <a:t>, </a:t>
            </a:r>
            <a:r>
              <a:rPr lang="sr-Cyrl-RS" dirty="0"/>
              <a:t>обавезу запошљавања ОСИ пријавило је просечно око </a:t>
            </a:r>
            <a:r>
              <a:rPr lang="sr-Cyrl-RS" b="1" dirty="0"/>
              <a:t>10.505 послодаваца</a:t>
            </a:r>
            <a:r>
              <a:rPr lang="sr-Cyrl-RS" dirty="0"/>
              <a:t>, док је просечан број пореских обвезника који је запослио ОСИ око 6.335.</a:t>
            </a:r>
          </a:p>
          <a:p>
            <a:r>
              <a:rPr lang="ru-RU" dirty="0"/>
              <a:t>Просечан број запослених ОСИ износио је </a:t>
            </a:r>
            <a:r>
              <a:rPr lang="ru-RU" b="1" dirty="0"/>
              <a:t>21.020 лица,</a:t>
            </a:r>
            <a:r>
              <a:rPr lang="ru-RU" dirty="0"/>
              <a:t> обавеза запошљавања ОСИ уплату средстава извршена је за просечно </a:t>
            </a:r>
            <a:r>
              <a:rPr lang="ru-RU" b="1" dirty="0"/>
              <a:t>12.149 ОСИ</a:t>
            </a:r>
            <a:r>
              <a:rPr lang="ru-RU" dirty="0"/>
              <a:t>, док је кроз склапање уговора о пословно-техничкој сарадњи са предузећима за професионалну рехабилитацију и запошљавање ОСИ извршена обавеза запошљавања за </a:t>
            </a:r>
            <a:r>
              <a:rPr lang="ru-RU" b="1" dirty="0"/>
              <a:t>просечно 1.306 ОСИ</a:t>
            </a:r>
            <a:r>
              <a:rPr lang="sr-Cyrl-RS" b="1" dirty="0"/>
              <a:t>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3573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1E17-3E79-0284-C101-E4DD1C07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solidFill>
            <a:schemeClr val="accent2"/>
          </a:solidFill>
        </p:spPr>
        <p:txBody>
          <a:bodyPr/>
          <a:lstStyle/>
          <a:p>
            <a:r>
              <a:rPr lang="x-none" dirty="0"/>
              <a:t>RAZUMEVANJE INVALIDNOSTI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51B5AA-21A2-0B60-A1CD-D087D7498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991739"/>
              </p:ext>
            </p:extLst>
          </p:nvPr>
        </p:nvGraphicFramePr>
        <p:xfrm>
          <a:off x="838200" y="971550"/>
          <a:ext cx="1100328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324181-6AF7-0EF8-85B5-99BDF0E5EF68}"/>
              </a:ext>
            </a:extLst>
          </p:cNvPr>
          <p:cNvSpPr txBox="1"/>
          <p:nvPr/>
        </p:nvSpPr>
        <p:spPr>
          <a:xfrm>
            <a:off x="9014604" y="5292546"/>
            <a:ext cx="2666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</a:t>
            </a:r>
            <a:r>
              <a:rPr lang="x-none" sz="2400" dirty="0">
                <a:solidFill>
                  <a:srgbClr val="FF0000"/>
                </a:solidFill>
              </a:rPr>
              <a:t>uno znanja o problemu, malo rešenja za njegovu kompleksnost.</a:t>
            </a:r>
          </a:p>
        </p:txBody>
      </p:sp>
    </p:spTree>
    <p:extLst>
      <p:ext uri="{BB962C8B-B14F-4D97-AF65-F5344CB8AC3E}">
        <p14:creationId xmlns:p14="http://schemas.microsoft.com/office/powerpoint/2010/main" val="105232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Подстицање запошљавања ОСИ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Cyrl-RS" dirty="0"/>
              <a:t>У мере активне политике запошљавања укључено је укупно </a:t>
            </a:r>
            <a:r>
              <a:rPr lang="sr-Latn-RS" dirty="0"/>
              <a:t>6.940 </a:t>
            </a:r>
            <a:r>
              <a:rPr lang="ru-RU" dirty="0"/>
              <a:t>ОСИ</a:t>
            </a:r>
            <a:endParaRPr lang="sr-Cyrl-RS" dirty="0"/>
          </a:p>
          <a:p>
            <a:pPr marL="0" indent="0">
              <a:buNone/>
            </a:pPr>
            <a:r>
              <a:rPr lang="sr-Latn-CS" dirty="0"/>
              <a:t>У мере активног тражења посла (нефинансијске мере)</a:t>
            </a:r>
            <a:r>
              <a:rPr lang="sr-Cyrl-RS" dirty="0"/>
              <a:t>, </a:t>
            </a:r>
            <a:r>
              <a:rPr lang="sr-Latn-CS" dirty="0"/>
              <a:t>укључен</a:t>
            </a:r>
            <a:r>
              <a:rPr lang="sr-Cyrl-RS" dirty="0"/>
              <a:t>а</a:t>
            </a:r>
            <a:r>
              <a:rPr lang="sr-Latn-CS" dirty="0"/>
              <a:t> је 5.221 незапослен</a:t>
            </a:r>
            <a:r>
              <a:rPr lang="sr-Cyrl-RS" dirty="0"/>
              <a:t>а</a:t>
            </a:r>
            <a:r>
              <a:rPr lang="sr-Latn-CS" dirty="0"/>
              <a:t> особа са инвалидитетом</a:t>
            </a:r>
            <a:r>
              <a:rPr lang="sr-Cyrl-RS" dirty="0"/>
              <a:t>: </a:t>
            </a:r>
          </a:p>
          <a:p>
            <a:pPr lvl="0"/>
            <a:r>
              <a:rPr lang="sr-Latn-CS" dirty="0"/>
              <a:t>Сајмови запошљавања</a:t>
            </a:r>
            <a:r>
              <a:rPr lang="sr-Cyrl-RS" dirty="0"/>
              <a:t> – </a:t>
            </a:r>
            <a:r>
              <a:rPr lang="sr-Latn-RS" dirty="0"/>
              <a:t>3</a:t>
            </a:r>
            <a:r>
              <a:rPr lang="sr-Cyrl-RS" dirty="0"/>
              <a:t>.</a:t>
            </a:r>
            <a:r>
              <a:rPr lang="sr-Latn-RS" dirty="0"/>
              <a:t>170</a:t>
            </a:r>
            <a:r>
              <a:rPr lang="sr-Latn-CS" dirty="0"/>
              <a:t>, </a:t>
            </a:r>
            <a:endParaRPr lang="sr-Cyrl-RS" dirty="0"/>
          </a:p>
          <a:p>
            <a:pPr lvl="0"/>
            <a:r>
              <a:rPr lang="sr-Latn-CS" dirty="0"/>
              <a:t>Клуб за тражење посла</a:t>
            </a:r>
            <a:r>
              <a:rPr lang="sr-Cyrl-RS" dirty="0"/>
              <a:t> - 2</a:t>
            </a:r>
            <a:r>
              <a:rPr lang="sr-Latn-RS" dirty="0"/>
              <a:t>3</a:t>
            </a:r>
            <a:r>
              <a:rPr lang="sr-Cyrl-RS" dirty="0"/>
              <a:t>9</a:t>
            </a:r>
            <a:r>
              <a:rPr lang="sr-Latn-CS" dirty="0"/>
              <a:t>, </a:t>
            </a:r>
            <a:endParaRPr lang="sr-Cyrl-RS" dirty="0"/>
          </a:p>
          <a:p>
            <a:pPr lvl="0"/>
            <a:r>
              <a:rPr lang="sr-Latn-CS" dirty="0"/>
              <a:t>Обука за активно тражење посла</a:t>
            </a:r>
            <a:r>
              <a:rPr lang="sr-Cyrl-RS" dirty="0"/>
              <a:t> – 1.4</a:t>
            </a:r>
            <a:r>
              <a:rPr lang="sr-Latn-RS" dirty="0"/>
              <a:t>99, </a:t>
            </a:r>
            <a:endParaRPr lang="sr-Cyrl-RS" dirty="0"/>
          </a:p>
          <a:p>
            <a:pPr lvl="0"/>
            <a:r>
              <a:rPr lang="sr-Latn-CS" dirty="0"/>
              <a:t>Тренинг самоефикасности</a:t>
            </a:r>
            <a:r>
              <a:rPr lang="sr-Cyrl-RS" dirty="0"/>
              <a:t> - </a:t>
            </a:r>
            <a:r>
              <a:rPr lang="sr-Latn-RS" dirty="0"/>
              <a:t>9</a:t>
            </a:r>
            <a:r>
              <a:rPr lang="sr-Cyrl-RS" dirty="0"/>
              <a:t>6</a:t>
            </a:r>
            <a:r>
              <a:rPr lang="sr-Latn-CS" dirty="0"/>
              <a:t>, </a:t>
            </a:r>
            <a:endParaRPr lang="sr-Cyrl-RS" dirty="0"/>
          </a:p>
          <a:p>
            <a:pPr lvl="0"/>
            <a:r>
              <a:rPr lang="sr-Latn-CS" dirty="0"/>
              <a:t>Радионица за превладавање стреса услед губитка посла</a:t>
            </a:r>
            <a:r>
              <a:rPr lang="sr-Cyrl-RS" dirty="0"/>
              <a:t> - </a:t>
            </a:r>
            <a:r>
              <a:rPr lang="sr-Latn-RS" dirty="0"/>
              <a:t>32</a:t>
            </a:r>
            <a:r>
              <a:rPr lang="sr-Latn-CS" dirty="0"/>
              <a:t>, </a:t>
            </a:r>
            <a:endParaRPr lang="sr-Cyrl-RS" dirty="0"/>
          </a:p>
          <a:p>
            <a:pPr lvl="0"/>
            <a:r>
              <a:rPr lang="sr-Latn-CS" dirty="0"/>
              <a:t>Обука за развој предузетништва</a:t>
            </a:r>
            <a:r>
              <a:rPr lang="sr-Cyrl-RS" dirty="0"/>
              <a:t> – </a:t>
            </a:r>
            <a:r>
              <a:rPr lang="sr-Latn-RS" dirty="0"/>
              <a:t>185</a:t>
            </a:r>
            <a:r>
              <a:rPr lang="sr-Cyrl-RS" dirty="0"/>
              <a:t>;</a:t>
            </a:r>
            <a:r>
              <a:rPr lang="sr-Latn-CS" dirty="0"/>
              <a:t> 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Latn-CS" dirty="0"/>
              <a:t>У финансијске мере активне политике запошљавања</a:t>
            </a:r>
            <a:r>
              <a:rPr lang="sr-Cyrl-RS" dirty="0"/>
              <a:t>,</a:t>
            </a:r>
            <a:r>
              <a:rPr lang="sr-Latn-CS" dirty="0"/>
              <a:t> укључен</a:t>
            </a:r>
            <a:r>
              <a:rPr lang="sr-Cyrl-RS" dirty="0"/>
              <a:t>о је</a:t>
            </a:r>
            <a:r>
              <a:rPr lang="sr-Latn-CS" dirty="0"/>
              <a:t> 1.719 незапослен</a:t>
            </a:r>
            <a:r>
              <a:rPr lang="sr-Cyrl-RS" dirty="0"/>
              <a:t>их </a:t>
            </a:r>
            <a:r>
              <a:rPr lang="sr-Latn-CS" dirty="0"/>
              <a:t>ОСИ:</a:t>
            </a:r>
            <a:endParaRPr lang="sr-Cyrl-RS" dirty="0"/>
          </a:p>
          <a:p>
            <a:pPr lvl="0"/>
            <a:r>
              <a:rPr lang="sr-Latn-CS" dirty="0"/>
              <a:t>Мере додатног образовања и обуке</a:t>
            </a:r>
            <a:r>
              <a:rPr lang="sr-Cyrl-RS" dirty="0"/>
              <a:t> - </a:t>
            </a:r>
            <a:r>
              <a:rPr lang="sr-Latn-RS" dirty="0"/>
              <a:t>172</a:t>
            </a:r>
            <a:r>
              <a:rPr lang="sr-Latn-CS" dirty="0"/>
              <a:t>, </a:t>
            </a:r>
            <a:endParaRPr lang="sr-Cyrl-RS" dirty="0"/>
          </a:p>
          <a:p>
            <a:pPr lvl="0"/>
            <a:r>
              <a:rPr lang="sr-Cyrl-RS" dirty="0"/>
              <a:t>С</a:t>
            </a:r>
            <a:r>
              <a:rPr lang="sr-Latn-CS" dirty="0"/>
              <a:t>амозапошљавање</a:t>
            </a:r>
            <a:r>
              <a:rPr lang="sr-Cyrl-RS" dirty="0"/>
              <a:t> - </a:t>
            </a:r>
            <a:r>
              <a:rPr lang="sr-Latn-RS" dirty="0"/>
              <a:t>73</a:t>
            </a:r>
            <a:r>
              <a:rPr lang="sr-Latn-CS" dirty="0"/>
              <a:t>, </a:t>
            </a:r>
            <a:endParaRPr lang="sr-Cyrl-RS" dirty="0"/>
          </a:p>
          <a:p>
            <a:pPr lvl="0"/>
            <a:r>
              <a:rPr lang="sr-Cyrl-RS" dirty="0"/>
              <a:t>С</a:t>
            </a:r>
            <a:r>
              <a:rPr lang="sr-Latn-CS" dirty="0"/>
              <a:t>убвенц</a:t>
            </a:r>
            <a:r>
              <a:rPr lang="sr-Cyrl-RS" dirty="0"/>
              <a:t>ија за запошљавање незапослених лица из категорије теже запошљивих – 37</a:t>
            </a:r>
            <a:r>
              <a:rPr lang="sr-Latn-RS" dirty="0"/>
              <a:t>8</a:t>
            </a:r>
            <a:r>
              <a:rPr lang="sr-Cyrl-RS" dirty="0"/>
              <a:t>, </a:t>
            </a:r>
          </a:p>
          <a:p>
            <a:pPr lvl="0"/>
            <a:r>
              <a:rPr lang="sr-Cyrl-RS" dirty="0"/>
              <a:t>Субвенција зараде за </a:t>
            </a:r>
            <a:r>
              <a:rPr lang="ru-RU" dirty="0"/>
              <a:t>ОСИ</a:t>
            </a:r>
            <a:r>
              <a:rPr lang="sr-Cyrl-RS" dirty="0"/>
              <a:t> без радног искуства – </a:t>
            </a:r>
            <a:r>
              <a:rPr lang="sr-Latn-RS" dirty="0"/>
              <a:t>643</a:t>
            </a:r>
            <a:r>
              <a:rPr lang="sr-Cyrl-RS" dirty="0"/>
              <a:t>,</a:t>
            </a:r>
          </a:p>
          <a:p>
            <a:pPr lvl="0"/>
            <a:r>
              <a:rPr lang="sr-Latn-CS" dirty="0"/>
              <a:t> </a:t>
            </a:r>
            <a:r>
              <a:rPr lang="sr-Cyrl-RS" dirty="0"/>
              <a:t>Ј</a:t>
            </a:r>
            <a:r>
              <a:rPr lang="sr-Latn-CS" dirty="0"/>
              <a:t>авни радови </a:t>
            </a:r>
            <a:r>
              <a:rPr lang="sr-Cyrl-RS" dirty="0"/>
              <a:t>– </a:t>
            </a:r>
            <a:r>
              <a:rPr lang="sr-Latn-RS" dirty="0"/>
              <a:t>193,</a:t>
            </a:r>
            <a:endParaRPr lang="sr-Cyrl-RS" dirty="0"/>
          </a:p>
          <a:p>
            <a:pPr lvl="0"/>
            <a:r>
              <a:rPr lang="sr-Latn-CS" dirty="0"/>
              <a:t> </a:t>
            </a:r>
            <a:r>
              <a:rPr lang="sr-Cyrl-RS" dirty="0"/>
              <a:t>Радна активација </a:t>
            </a:r>
            <a:r>
              <a:rPr lang="en-US" dirty="0" err="1"/>
              <a:t>ОСИ</a:t>
            </a:r>
            <a:r>
              <a:rPr lang="sr-Cyrl-RS" dirty="0"/>
              <a:t> - 133 </a:t>
            </a:r>
            <a:r>
              <a:rPr lang="sr-Latn-CS" dirty="0"/>
              <a:t>;</a:t>
            </a:r>
            <a:endParaRPr lang="sr-Cyrl-RS" dirty="0"/>
          </a:p>
          <a:p>
            <a:pPr lvl="0"/>
            <a:r>
              <a:rPr lang="sr-Latn-CS" dirty="0"/>
              <a:t>мере подршке за ОСИ које се запошљавају под посебним условима</a:t>
            </a:r>
            <a:r>
              <a:rPr lang="sr-Cyrl-RS" dirty="0"/>
              <a:t> -</a:t>
            </a:r>
            <a:r>
              <a:rPr lang="sr-Latn-RS" dirty="0"/>
              <a:t>127</a:t>
            </a:r>
            <a:r>
              <a:rPr lang="sr-Latn-CS" dirty="0"/>
              <a:t>)</a:t>
            </a:r>
            <a:r>
              <a:rPr lang="sr-Cyrl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10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r-Cyrl-RS" dirty="0"/>
              <a:t>Подршка запошљавању особа са инвалидитетом</a:t>
            </a:r>
            <a:r>
              <a:rPr lang="ru-RU" dirty="0"/>
              <a:t>-</a:t>
            </a:r>
            <a:r>
              <a:rPr lang="ru-RU" b="1" dirty="0"/>
              <a:t> </a:t>
            </a:r>
            <a:r>
              <a:rPr lang="ru-RU" dirty="0"/>
              <a:t>Сектор ОСИ</a:t>
            </a:r>
            <a:r>
              <a:rPr lang="sr-Cyrl-R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/>
              <a:t>Средства у износу од </a:t>
            </a:r>
            <a:r>
              <a:rPr lang="ru-RU" dirty="0"/>
              <a:t>70</a:t>
            </a:r>
            <a:r>
              <a:rPr lang="sr-Cyrl-RS" dirty="0"/>
              <a:t>5.000.000,00 динара опредељена су:</a:t>
            </a:r>
          </a:p>
          <a:p>
            <a:pPr>
              <a:buFontTx/>
              <a:buChar char="-"/>
            </a:pPr>
            <a:r>
              <a:rPr lang="sr-Cyrl-RS" dirty="0"/>
              <a:t>за субвенције зарада запосленим </a:t>
            </a:r>
            <a:r>
              <a:rPr lang="ru-RU" dirty="0"/>
              <a:t>ОСИ</a:t>
            </a:r>
            <a:r>
              <a:rPr lang="sr-Cyrl-RS" dirty="0"/>
              <a:t> у износу од 645.000.000,00 динара, и </a:t>
            </a:r>
          </a:p>
          <a:p>
            <a:pPr>
              <a:buFontTx/>
              <a:buChar char="-"/>
            </a:pPr>
            <a:r>
              <a:rPr lang="sr-Cyrl-RS" dirty="0"/>
              <a:t>побољшање услова рада, унапређење производних програма, увођење стандарда, побољшање квалитета производа и пружених услуга, прилагођавање радних места или у друге сврхе у предузећима за професионалну рехабилитацију и запошљавање </a:t>
            </a:r>
            <a:r>
              <a:rPr lang="ru-RU" dirty="0"/>
              <a:t>ОСИ</a:t>
            </a:r>
            <a:r>
              <a:rPr lang="sr-Cyrl-RS" dirty="0"/>
              <a:t> у износу од 60.000.000,00 динара. </a:t>
            </a:r>
          </a:p>
          <a:p>
            <a:endParaRPr lang="sr-Cyrl-RS" dirty="0"/>
          </a:p>
          <a:p>
            <a:r>
              <a:rPr lang="sr-Cyrl-RS" dirty="0"/>
              <a:t>У 2024. години право на месечну субвенцију зарада </a:t>
            </a:r>
            <a:r>
              <a:rPr lang="ru-RU" dirty="0"/>
              <a:t>ОСИ</a:t>
            </a:r>
            <a:r>
              <a:rPr lang="sr-Cyrl-RS" dirty="0"/>
              <a:t> остварило је 61 предузеће за професионалну рехабилитацију и запошљавање </a:t>
            </a:r>
            <a:r>
              <a:rPr lang="ru-RU" dirty="0"/>
              <a:t>ОСИ</a:t>
            </a:r>
            <a:r>
              <a:rPr lang="sr-Cyrl-RS" dirty="0"/>
              <a:t>, на основу 663 одобрена захтева, на који начин је просечно месечно субвенционисано 888 зарада за </a:t>
            </a:r>
            <a:r>
              <a:rPr lang="ru-RU" dirty="0"/>
              <a:t>ОСИ</a:t>
            </a:r>
            <a:r>
              <a:rPr lang="sr-Cyrl-CS" dirty="0"/>
              <a:t>.</a:t>
            </a:r>
            <a:endParaRPr lang="sr-Cyrl-RS" dirty="0"/>
          </a:p>
          <a:p>
            <a:r>
              <a:rPr lang="sr-Cyrl-CS" dirty="0"/>
              <a:t>По јавном позиву подржано је финансирање </a:t>
            </a:r>
            <a:r>
              <a:rPr lang="ru-RU" dirty="0"/>
              <a:t>43 </a:t>
            </a:r>
            <a:r>
              <a:rPr lang="sr-Cyrl-CS" dirty="0"/>
              <a:t>пријав</a:t>
            </a:r>
            <a:r>
              <a:rPr lang="ru-RU" dirty="0"/>
              <a:t>е </a:t>
            </a:r>
            <a:r>
              <a:rPr lang="sr-Cyrl-CS" dirty="0"/>
              <a:t>предузећа за професионалну рехабилитацију и запошљавање </a:t>
            </a:r>
            <a:r>
              <a:rPr lang="ru-RU" dirty="0"/>
              <a:t>ОСИ </a:t>
            </a:r>
            <a:r>
              <a:rPr lang="sr-Cyrl-CS" dirty="0"/>
              <a:t>у укупном износу од 60.000.000,00 динара за подршку развоју конкурентности предузећа рефундацијом трошкова купљеног и плаћеног репроматеријала.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00381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200" dirty="0"/>
              <a:t>Број ОСИ укључених у опште и прилагођене програме додатног образовања и обука у односу на потребе на тржишту рада</a:t>
            </a:r>
            <a:endParaRPr lang="sr-Cyrl-R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Cyrl-RS" dirty="0"/>
              <a:t>У мере додатног образовања и обуке укључене су укупно 172 незапослене особе са инвалидитетом и то: </a:t>
            </a:r>
          </a:p>
          <a:p>
            <a:r>
              <a:rPr lang="sr-Cyrl-RS" dirty="0"/>
              <a:t>Стручна пракса - 14, </a:t>
            </a:r>
          </a:p>
          <a:p>
            <a:r>
              <a:rPr lang="sr-Cyrl-RS" dirty="0"/>
              <a:t>Приправништво за незапослене са средњим образовањем – 3,</a:t>
            </a:r>
          </a:p>
          <a:p>
            <a:r>
              <a:rPr lang="sr-Cyrl-RS" dirty="0"/>
              <a:t> Приправништво за младе са високим образовањем – 2, </a:t>
            </a:r>
          </a:p>
          <a:p>
            <a:r>
              <a:rPr lang="sr-Cyrl-RS" dirty="0"/>
              <a:t>Стицање практичних знања – 7, </a:t>
            </a:r>
          </a:p>
          <a:p>
            <a:r>
              <a:rPr lang="sr-Cyrl-RS" dirty="0"/>
              <a:t>Обуке за тржиште рада - 131 и </a:t>
            </a:r>
          </a:p>
          <a:p>
            <a:r>
              <a:rPr lang="sr-Cyrl-RS" dirty="0"/>
              <a:t>Обука на захтев послодавца – за незапослене – 15.</a:t>
            </a:r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r>
              <a:rPr lang="sr-Cyrl-RS" dirty="0"/>
              <a:t>Услугама каријерног вођења и саветовања обухваћено </a:t>
            </a:r>
            <a:r>
              <a:rPr lang="ru-RU" dirty="0"/>
              <a:t>је</a:t>
            </a:r>
            <a:r>
              <a:rPr lang="sr-Cyrl-RS" dirty="0"/>
              <a:t> укупно </a:t>
            </a:r>
            <a:r>
              <a:rPr lang="ru-RU" dirty="0"/>
              <a:t>5.356</a:t>
            </a:r>
            <a:r>
              <a:rPr lang="sr-Cyrl-RS" dirty="0"/>
              <a:t> особа са инвалидитетом, и то: </a:t>
            </a:r>
          </a:p>
          <a:p>
            <a:pPr>
              <a:buFontTx/>
              <a:buChar char="-"/>
            </a:pPr>
            <a:r>
              <a:rPr lang="sr-Cyrl-RS" dirty="0"/>
              <a:t>Информисање о могућностима за развој каријере – </a:t>
            </a:r>
            <a:r>
              <a:rPr lang="ru-RU" dirty="0"/>
              <a:t>79</a:t>
            </a:r>
            <a:r>
              <a:rPr lang="sr-Cyrl-RS" dirty="0"/>
              <a:t>, </a:t>
            </a:r>
          </a:p>
          <a:p>
            <a:pPr>
              <a:buFontTx/>
              <a:buChar char="-"/>
            </a:pPr>
            <a:r>
              <a:rPr lang="sr-Cyrl-RS" dirty="0"/>
              <a:t>Саветовање о могућностима за развој каријере – </a:t>
            </a:r>
            <a:r>
              <a:rPr lang="ru-RU" dirty="0"/>
              <a:t>241</a:t>
            </a:r>
            <a:r>
              <a:rPr lang="sr-Cyrl-RS" dirty="0"/>
              <a:t>, </a:t>
            </a:r>
          </a:p>
          <a:p>
            <a:pPr>
              <a:buFontTx/>
              <a:buChar char="-"/>
            </a:pPr>
            <a:r>
              <a:rPr lang="sr-Cyrl-RS" dirty="0"/>
              <a:t>Обука за активно тражење посла за квалификована лица – </a:t>
            </a:r>
            <a:r>
              <a:rPr lang="ru-RU" dirty="0"/>
              <a:t>7</a:t>
            </a:r>
            <a:r>
              <a:rPr lang="sr-Cyrl-RS" dirty="0"/>
              <a:t>92, </a:t>
            </a:r>
          </a:p>
          <a:p>
            <a:pPr>
              <a:buFontTx/>
              <a:buChar char="-"/>
            </a:pPr>
            <a:r>
              <a:rPr lang="sr-Cyrl-RS" dirty="0"/>
              <a:t>Мотивационо-активациона обука за лица без квалификација и нискоквалификована лица – 707,</a:t>
            </a:r>
          </a:p>
          <a:p>
            <a:pPr>
              <a:buFontTx/>
              <a:buChar char="-"/>
            </a:pPr>
            <a:r>
              <a:rPr lang="sr-Cyrl-RS" dirty="0"/>
              <a:t>Тренинг самоефикасности – 96, </a:t>
            </a:r>
          </a:p>
          <a:p>
            <a:pPr>
              <a:buFontTx/>
              <a:buChar char="-"/>
            </a:pPr>
            <a:r>
              <a:rPr lang="sr-Cyrl-RS" dirty="0"/>
              <a:t>Радионица за превладавање стреса услед губитка посла – 32, </a:t>
            </a:r>
          </a:p>
          <a:p>
            <a:pPr>
              <a:buFontTx/>
              <a:buChar char="-"/>
            </a:pPr>
            <a:r>
              <a:rPr lang="sr-Cyrl-RS" dirty="0"/>
              <a:t>Клуб за тражење посла – 239, </a:t>
            </a:r>
          </a:p>
          <a:p>
            <a:pPr>
              <a:buFontTx/>
              <a:buChar char="-"/>
            </a:pPr>
            <a:r>
              <a:rPr lang="sr-Cyrl-RS" dirty="0"/>
              <a:t>Сајам запошљавања 3.170 и </a:t>
            </a:r>
          </a:p>
          <a:p>
            <a:pPr>
              <a:buFontTx/>
              <a:buChar char="-"/>
            </a:pPr>
            <a:r>
              <a:rPr lang="sr-Cyrl-RS" dirty="0"/>
              <a:t>Обука за развој предузетништва - 185.</a:t>
            </a:r>
          </a:p>
        </p:txBody>
      </p:sp>
    </p:spTree>
    <p:extLst>
      <p:ext uri="{BB962C8B-B14F-4D97-AF65-F5344CB8AC3E}">
        <p14:creationId xmlns:p14="http://schemas.microsoft.com/office/powerpoint/2010/main" val="2806924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r-Cyrl-RS" b="1" dirty="0"/>
              <a:t>Рефундација примерених трошкова прилагођавања радног места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Послодавац који запосли особу са инвалидитетом којој је потребно прилагођавање радног места може остварити право на рефундацију примерених трошкова прилагођавања радног места у једнократном износу, до 400.000,00 динара по особи са инвалидитетом.</a:t>
            </a:r>
          </a:p>
          <a:p>
            <a:r>
              <a:rPr lang="sr-Cyrl-RS" dirty="0"/>
              <a:t>Под прилагођавањем радног места подразумева се техничко и технолошко опремање радног места, средстава за рад, простора и опреме у складу са могућностима и потребама запослене особе са инвалидитетом.</a:t>
            </a:r>
          </a:p>
          <a:p>
            <a:pPr lvl="0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912198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dirty="0"/>
              <a:t>персонала асистенција</a:t>
            </a:r>
            <a:r>
              <a:rPr lang="sr-Latn-RS" dirty="0"/>
              <a:t>: </a:t>
            </a:r>
            <a:r>
              <a:rPr lang="sr-Cyrl-RS" dirty="0"/>
              <a:t>411 корисника;</a:t>
            </a:r>
          </a:p>
          <a:p>
            <a:pPr lvl="0"/>
            <a:r>
              <a:rPr lang="sr-Cyrl-RS" dirty="0"/>
              <a:t>становање уз подршку за </a:t>
            </a:r>
            <a:r>
              <a:rPr lang="ru-RU" dirty="0"/>
              <a:t>ОСИ</a:t>
            </a:r>
            <a:r>
              <a:rPr lang="sr-Cyrl-RS" dirty="0"/>
              <a:t>:</a:t>
            </a:r>
            <a:r>
              <a:rPr lang="sr-Latn-RS" dirty="0"/>
              <a:t>; </a:t>
            </a:r>
            <a:r>
              <a:rPr lang="sr-Cyrl-RS" dirty="0"/>
              <a:t>27 корисника;</a:t>
            </a:r>
          </a:p>
          <a:p>
            <a:pPr lvl="0"/>
            <a:r>
              <a:rPr lang="sr-Cyrl-RS" dirty="0"/>
              <a:t>дневни боравак за </a:t>
            </a:r>
            <a:r>
              <a:rPr lang="ru-RU" dirty="0"/>
              <a:t>ОСИ</a:t>
            </a:r>
            <a:r>
              <a:rPr lang="sr-Cyrl-RS" dirty="0"/>
              <a:t>: 1479 корисника;</a:t>
            </a:r>
          </a:p>
          <a:p>
            <a:pPr lvl="0"/>
            <a:r>
              <a:rPr lang="sr-Cyrl-RS" dirty="0"/>
              <a:t>лични пратилац детета: 3666 корисника</a:t>
            </a:r>
          </a:p>
          <a:p>
            <a:pPr lvl="0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6444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b="1" dirty="0"/>
              <a:t>Дечији додатак за децу са инвалидитетом:</a:t>
            </a:r>
            <a:endParaRPr lang="sr-Cyrl-RS" dirty="0"/>
          </a:p>
          <a:p>
            <a:r>
              <a:rPr lang="ru-RU" b="1" dirty="0"/>
              <a:t>2021</a:t>
            </a:r>
            <a:r>
              <a:rPr lang="sr-Cyrl-RS" b="1" dirty="0"/>
              <a:t>. број корисника – 8830 </a:t>
            </a:r>
            <a:endParaRPr lang="sr-Cyrl-RS" dirty="0"/>
          </a:p>
          <a:p>
            <a:r>
              <a:rPr lang="ru-RU" b="1" dirty="0"/>
              <a:t>2022. </a:t>
            </a:r>
            <a:r>
              <a:rPr lang="sr-Cyrl-RS" b="1" dirty="0"/>
              <a:t>број корисника – 10063</a:t>
            </a:r>
            <a:endParaRPr lang="sr-Cyrl-RS" dirty="0"/>
          </a:p>
          <a:p>
            <a:r>
              <a:rPr lang="sr-Cyrl-RS" b="1" dirty="0"/>
              <a:t>2023. број корисника – 11299</a:t>
            </a:r>
            <a:endParaRPr lang="sr-Cyrl-RS" dirty="0"/>
          </a:p>
          <a:p>
            <a:r>
              <a:rPr lang="sr-Cyrl-RS" b="1" dirty="0"/>
              <a:t>202</a:t>
            </a:r>
            <a:r>
              <a:rPr lang="ru-RU" b="1" dirty="0"/>
              <a:t>4</a:t>
            </a:r>
            <a:r>
              <a:rPr lang="sr-Cyrl-RS" b="1" dirty="0"/>
              <a:t>. број корисника – </a:t>
            </a:r>
            <a:r>
              <a:rPr lang="ru-RU" b="1" dirty="0"/>
              <a:t>12945</a:t>
            </a:r>
            <a:endParaRPr lang="sr-Cyrl-RS" dirty="0"/>
          </a:p>
          <a:p>
            <a:r>
              <a:rPr lang="sr-Cyrl-RS" b="1" i="1" dirty="0"/>
              <a:t> </a:t>
            </a:r>
            <a:endParaRPr lang="sr-Cyrl-RS" dirty="0"/>
          </a:p>
          <a:p>
            <a:r>
              <a:rPr lang="sr-Cyrl-RS" b="1" dirty="0"/>
              <a:t>Регресирање предшколског боравка за децу са инвалидитетом:</a:t>
            </a:r>
            <a:endParaRPr lang="sr-Cyrl-RS" dirty="0"/>
          </a:p>
          <a:p>
            <a:r>
              <a:rPr lang="ru-RU" b="1" dirty="0"/>
              <a:t>2021</a:t>
            </a:r>
            <a:r>
              <a:rPr lang="sr-Cyrl-RS" b="1" dirty="0"/>
              <a:t>. број корисника – 1180 </a:t>
            </a:r>
            <a:endParaRPr lang="sr-Cyrl-RS" dirty="0"/>
          </a:p>
          <a:p>
            <a:r>
              <a:rPr lang="ru-RU" b="1" dirty="0"/>
              <a:t>2022. </a:t>
            </a:r>
            <a:r>
              <a:rPr lang="sr-Cyrl-RS" b="1" dirty="0"/>
              <a:t>број корисника – 1371 </a:t>
            </a:r>
            <a:endParaRPr lang="sr-Cyrl-RS" dirty="0"/>
          </a:p>
          <a:p>
            <a:r>
              <a:rPr lang="sr-Cyrl-RS" b="1" dirty="0"/>
              <a:t>2023. број корисника – 1272 </a:t>
            </a:r>
            <a:endParaRPr lang="sr-Cyrl-RS" dirty="0"/>
          </a:p>
          <a:p>
            <a:r>
              <a:rPr lang="ru-RU" b="1" dirty="0"/>
              <a:t>2024</a:t>
            </a:r>
            <a:r>
              <a:rPr lang="sr-Cyrl-RS" b="1" dirty="0"/>
              <a:t>. број корисника – 1</a:t>
            </a:r>
            <a:r>
              <a:rPr lang="ru-RU" b="1" dirty="0"/>
              <a:t>026 </a:t>
            </a:r>
            <a:endParaRPr lang="sr-Cyrl-RS" dirty="0"/>
          </a:p>
          <a:p>
            <a:pPr lvl="0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973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D6FD-0338-55DF-744A-32CFAC248E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r-Cyrl-RS" b="1" dirty="0"/>
              <a:t>Više prava, problem ili rešenje</a:t>
            </a:r>
            <a:r>
              <a:rPr lang="sr-Latn-RS" b="1" dirty="0"/>
              <a:t>?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5BB-CA3F-5BA3-8DF2-1BB7501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4473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3ED52-2660-BF33-BBCB-4039334FD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58" y="435293"/>
            <a:ext cx="5157787" cy="823912"/>
          </a:xfrm>
        </p:spPr>
        <p:txBody>
          <a:bodyPr/>
          <a:lstStyle/>
          <a:p>
            <a:r>
              <a:rPr lang="x-none" dirty="0"/>
              <a:t>Teorijski pristup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E9FE-C5B8-9682-B39F-4BC3D721B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/>
          <a:lstStyle/>
          <a:p>
            <a:r>
              <a:rPr lang="x-none" dirty="0"/>
              <a:t>Multidisciplinaran problem</a:t>
            </a:r>
          </a:p>
          <a:p>
            <a:r>
              <a:rPr lang="x-none" dirty="0"/>
              <a:t>Multidimenzionalna problem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1312B-F9C0-18CA-61E2-FA4125AD6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435293"/>
            <a:ext cx="5183188" cy="823912"/>
          </a:xfrm>
        </p:spPr>
        <p:txBody>
          <a:bodyPr/>
          <a:lstStyle/>
          <a:p>
            <a:r>
              <a:rPr lang="x-none" dirty="0"/>
              <a:t>Praktičan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3CFBF2-5260-9CF1-C372-4BFC44AA9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681163"/>
            <a:ext cx="5183188" cy="3684588"/>
          </a:xfrm>
        </p:spPr>
        <p:txBody>
          <a:bodyPr/>
          <a:lstStyle/>
          <a:p>
            <a:r>
              <a:rPr lang="x-none" dirty="0"/>
              <a:t>Denotacija i konotacija</a:t>
            </a:r>
          </a:p>
          <a:p>
            <a:r>
              <a:rPr lang="x-none" dirty="0"/>
              <a:t>Definisanje invalidnosti</a:t>
            </a:r>
          </a:p>
          <a:p>
            <a:r>
              <a:rPr lang="x-none" dirty="0"/>
              <a:t>Prevalencija</a:t>
            </a:r>
          </a:p>
          <a:p>
            <a:r>
              <a:rPr lang="x-none" dirty="0"/>
              <a:t>Promena koncepta nastanka hendikepa</a:t>
            </a:r>
          </a:p>
        </p:txBody>
      </p:sp>
    </p:spTree>
    <p:extLst>
      <p:ext uri="{BB962C8B-B14F-4D97-AF65-F5344CB8AC3E}">
        <p14:creationId xmlns:p14="http://schemas.microsoft.com/office/powerpoint/2010/main" val="253715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55D3EA-928B-DE29-7ECB-3CA5936A54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x-none" dirty="0"/>
              <a:t>Definisanje invalidnosti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5C681DC-995D-8BE7-B04B-5218FBE01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0915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35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F4AE-9E4B-822D-110D-0CCE102DC6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x-none" dirty="0"/>
              <a:t>Nastajanje situacije hendikepa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E0BC-8CDE-04EF-6667-A6826C292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/>
              <a:t>Kako bi se osigurala sveobuhvatna podrška i inkluzija osoba sa invaliditetom javlja se potreba za </a:t>
            </a:r>
            <a:r>
              <a:rPr lang="sr-Latn-RS" dirty="0">
                <a:solidFill>
                  <a:srgbClr val="FF0000"/>
                </a:solidFill>
              </a:rPr>
              <a:t>integracijom različitih modela invalidnosti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(moralni, medicinski, model rehabilitacije, socijalni model, model ljudskih prava) </a:t>
            </a:r>
          </a:p>
          <a:p>
            <a:pPr algn="just"/>
            <a:r>
              <a:rPr lang="x-none"/>
              <a:t>NSH </a:t>
            </a:r>
            <a:r>
              <a:rPr lang="x-none" dirty="0"/>
              <a:t>pored individualnih i sredinskih činilaca uključuje i treću dimenziju – </a:t>
            </a:r>
            <a:r>
              <a:rPr lang="x-none" dirty="0">
                <a:solidFill>
                  <a:srgbClr val="7030A0"/>
                </a:solidFill>
              </a:rPr>
              <a:t>subjektivnu procenu situacije invalidnosti </a:t>
            </a:r>
            <a:r>
              <a:rPr lang="x-none" dirty="0"/>
              <a:t>koja se ranije retko uzimala u obzir.</a:t>
            </a:r>
          </a:p>
          <a:p>
            <a:pPr algn="just"/>
            <a:r>
              <a:rPr lang="x-none" dirty="0"/>
              <a:t>Ova procena je specifična za svakog pojedinca i zasniva se na opaženim razlikama između </a:t>
            </a:r>
            <a:r>
              <a:rPr lang="x-none" dirty="0">
                <a:solidFill>
                  <a:schemeClr val="accent1"/>
                </a:solidFill>
              </a:rPr>
              <a:t>očekivanja i dostignuća</a:t>
            </a:r>
            <a:r>
              <a:rPr lang="x-none" dirty="0"/>
              <a:t>. Iz tog razloga ima veliki uticaj na </a:t>
            </a:r>
            <a:r>
              <a:rPr lang="x-none"/>
              <a:t>kvalitet života.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1810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C912-62EB-05B2-24FD-0FAEF4ED1E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x-none" dirty="0"/>
              <a:t>Modeli invalidnosti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D81B-74F5-65CD-A1EC-DCE623DC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Pitanje uzročnosti nalazi se u središtu razlike između medicinskog i socijalnog modela.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9D2EE-329A-DD9A-8FD1-76D259815C02}"/>
              </a:ext>
            </a:extLst>
          </p:cNvPr>
          <p:cNvSpPr txBox="1"/>
          <p:nvPr/>
        </p:nvSpPr>
        <p:spPr>
          <a:xfrm>
            <a:off x="838200" y="2914650"/>
            <a:ext cx="475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Medicinski model (biomedicinski i funkcionalni) posmatra invalidnost kao individualnu patologiju.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A9F1-801D-9FB5-94F8-5F58CF59C19A}"/>
              </a:ext>
            </a:extLst>
          </p:cNvPr>
          <p:cNvSpPr txBox="1"/>
          <p:nvPr/>
        </p:nvSpPr>
        <p:spPr>
          <a:xfrm>
            <a:off x="6003634" y="3053149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vs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28CA6-7E32-76C4-B073-F174CC7F7B9E}"/>
              </a:ext>
            </a:extLst>
          </p:cNvPr>
          <p:cNvSpPr txBox="1"/>
          <p:nvPr/>
        </p:nvSpPr>
        <p:spPr>
          <a:xfrm>
            <a:off x="6697980" y="2828835"/>
            <a:ext cx="446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Socijalni model (pristup zasnovan na sredinskim činiocima i pristup zasnovan na ljudskim pravima) ističe socijalnu uzrok invalidnosti.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77520-523C-FB1D-F7D1-C32D91454DA3}"/>
              </a:ext>
            </a:extLst>
          </p:cNvPr>
          <p:cNvSpPr txBox="1"/>
          <p:nvPr/>
        </p:nvSpPr>
        <p:spPr>
          <a:xfrm>
            <a:off x="1403059" y="4518024"/>
            <a:ext cx="920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dirty="0">
                <a:solidFill>
                  <a:srgbClr val="FF0000"/>
                </a:solidFill>
              </a:rPr>
              <a:t>Oba modela predlažu različite pristupe po pitanju intervencije, sprečavanja invalidnosti i utvrđivanja stepena društvene odgovornosti. </a:t>
            </a:r>
          </a:p>
          <a:p>
            <a:pPr algn="just"/>
            <a:r>
              <a:rPr lang="x-none" dirty="0">
                <a:solidFill>
                  <a:srgbClr val="FF0000"/>
                </a:solidFill>
              </a:rPr>
              <a:t>Pristup određuje društveni stav i mesto osoba sa invaliditetom u društvu, utvrđujući na taj način obrazac po kome društvo i sistem zaštite regulišu pitanja </a:t>
            </a:r>
            <a:r>
              <a:rPr lang="x-none">
                <a:solidFill>
                  <a:srgbClr val="FF0000"/>
                </a:solidFill>
              </a:rPr>
              <a:t>invalidnosti.</a:t>
            </a:r>
            <a:endParaRPr lang="x-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0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E3B8-5025-FA09-92BB-636F2D8DB3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x-none" dirty="0"/>
              <a:t>Prevalencija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F9AD6-F3A9-21FA-B1C0-0C996989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dirty="0"/>
              <a:t>Nema jedinstvene evidencije</a:t>
            </a:r>
          </a:p>
          <a:p>
            <a:r>
              <a:rPr lang="x-none" dirty="0"/>
              <a:t>Nema podataka o ukupnom broju i strukturi osoba sa invaliditetom</a:t>
            </a:r>
          </a:p>
          <a:p>
            <a:r>
              <a:rPr lang="x-none" dirty="0"/>
              <a:t>Nepouzdani izvori podataka</a:t>
            </a:r>
          </a:p>
          <a:p>
            <a:endParaRPr lang="x-none" dirty="0"/>
          </a:p>
          <a:p>
            <a:endParaRPr lang="x-none" dirty="0"/>
          </a:p>
          <a:p>
            <a:pPr algn="just"/>
            <a:r>
              <a:rPr lang="en-GB" dirty="0" err="1"/>
              <a:t>Popis</a:t>
            </a:r>
            <a:r>
              <a:rPr lang="en-GB" dirty="0"/>
              <a:t> 2022. </a:t>
            </a:r>
            <a:r>
              <a:rPr lang="en-GB" dirty="0" err="1"/>
              <a:t>godine</a:t>
            </a:r>
            <a:r>
              <a:rPr lang="en-GB" dirty="0"/>
              <a:t>                 356.404 </a:t>
            </a:r>
            <a:r>
              <a:rPr lang="en-GB" dirty="0" err="1"/>
              <a:t>osobe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invaliditetom</a:t>
            </a:r>
            <a:r>
              <a:rPr lang="en-GB" dirty="0"/>
              <a:t> </a:t>
            </a:r>
            <a:r>
              <a:rPr lang="en-GB" dirty="0" err="1"/>
              <a:t>starije</a:t>
            </a:r>
            <a:r>
              <a:rPr lang="en-GB" dirty="0"/>
              <a:t> od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godine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čini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5.5% </a:t>
            </a:r>
            <a:r>
              <a:rPr lang="en-GB" dirty="0" err="1"/>
              <a:t>ukupnog</a:t>
            </a:r>
            <a:r>
              <a:rPr lang="en-GB" dirty="0"/>
              <a:t> </a:t>
            </a:r>
            <a:r>
              <a:rPr lang="en-GB" dirty="0" err="1"/>
              <a:t>stanovništva</a:t>
            </a:r>
            <a:r>
              <a:rPr lang="en-GB" dirty="0"/>
              <a:t>. </a:t>
            </a:r>
          </a:p>
          <a:p>
            <a:pPr algn="just"/>
            <a:r>
              <a:rPr lang="en-GB" dirty="0"/>
              <a:t>Probleme </a:t>
            </a:r>
            <a:r>
              <a:rPr lang="en-GB" dirty="0" err="1"/>
              <a:t>sa</a:t>
            </a:r>
            <a:r>
              <a:rPr lang="en-GB" dirty="0"/>
              <a:t>: </a:t>
            </a:r>
            <a:r>
              <a:rPr lang="en-GB" dirty="0" err="1"/>
              <a:t>vidom</a:t>
            </a:r>
            <a:r>
              <a:rPr lang="en-GB" dirty="0"/>
              <a:t> </a:t>
            </a:r>
            <a:r>
              <a:rPr lang="en-GB" dirty="0" err="1"/>
              <a:t>prijavljuje</a:t>
            </a:r>
            <a:r>
              <a:rPr lang="en-GB" dirty="0"/>
              <a:t> 116.047 </a:t>
            </a:r>
            <a:r>
              <a:rPr lang="en-GB" dirty="0" err="1"/>
              <a:t>osoba</a:t>
            </a:r>
            <a:r>
              <a:rPr lang="en-GB" dirty="0"/>
              <a:t>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sluhom</a:t>
            </a:r>
            <a:r>
              <a:rPr lang="en-GB" dirty="0"/>
              <a:t> 90.525,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hodom</a:t>
            </a:r>
            <a:r>
              <a:rPr lang="en-GB" dirty="0"/>
              <a:t>/</a:t>
            </a:r>
            <a:r>
              <a:rPr lang="en-GB" dirty="0" err="1"/>
              <a:t>penjanjem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stepenice</a:t>
            </a:r>
            <a:r>
              <a:rPr lang="en-GB" dirty="0"/>
              <a:t> 213.885, </a:t>
            </a:r>
            <a:r>
              <a:rPr lang="en-GB" dirty="0" err="1"/>
              <a:t>pamćenjem</a:t>
            </a:r>
            <a:r>
              <a:rPr lang="en-GB" dirty="0"/>
              <a:t>/</a:t>
            </a:r>
            <a:r>
              <a:rPr lang="en-GB" dirty="0" err="1"/>
              <a:t>koncentracijom</a:t>
            </a:r>
            <a:r>
              <a:rPr lang="en-GB" dirty="0"/>
              <a:t> 62.824, </a:t>
            </a:r>
            <a:r>
              <a:rPr lang="en-GB" dirty="0" err="1"/>
              <a:t>samostalnošću</a:t>
            </a:r>
            <a:r>
              <a:rPr lang="en-GB" dirty="0"/>
              <a:t> 84.385, </a:t>
            </a:r>
            <a:r>
              <a:rPr lang="en-GB" dirty="0" err="1"/>
              <a:t>komunikacijom</a:t>
            </a:r>
            <a:r>
              <a:rPr lang="en-GB" dirty="0"/>
              <a:t> 45.477 (</a:t>
            </a:r>
            <a:r>
              <a:rPr lang="en-GB" dirty="0" err="1"/>
              <a:t>Republički</a:t>
            </a:r>
            <a:r>
              <a:rPr lang="en-GB" dirty="0"/>
              <a:t> </a:t>
            </a:r>
            <a:r>
              <a:rPr lang="en-GB" dirty="0" err="1"/>
              <a:t>zavod</a:t>
            </a:r>
            <a:r>
              <a:rPr lang="en-GB" dirty="0"/>
              <a:t> za </a:t>
            </a:r>
            <a:r>
              <a:rPr lang="en-GB" dirty="0" err="1"/>
              <a:t>statistiku</a:t>
            </a:r>
            <a:r>
              <a:rPr lang="en-GB" dirty="0"/>
              <a:t>).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x-none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9918B27-7B42-9B2C-FD00-418ACC0D15DF}"/>
              </a:ext>
            </a:extLst>
          </p:cNvPr>
          <p:cNvSpPr/>
          <p:nvPr/>
        </p:nvSpPr>
        <p:spPr>
          <a:xfrm>
            <a:off x="3566160" y="3621024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65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C1DA-C7E5-480F-4752-3954D98C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295"/>
          </a:xfrm>
          <a:solidFill>
            <a:schemeClr val="accent2"/>
          </a:solidFill>
        </p:spPr>
        <p:txBody>
          <a:bodyPr/>
          <a:lstStyle/>
          <a:p>
            <a:r>
              <a:rPr lang="x-none" dirty="0"/>
              <a:t>Osobe sa stečenim invaliditetom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D037B-22C6-1F17-907D-68F35201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420"/>
            <a:ext cx="10515600" cy="5543550"/>
          </a:xfrm>
        </p:spPr>
        <p:txBody>
          <a:bodyPr/>
          <a:lstStyle/>
          <a:p>
            <a:endParaRPr lang="sr-Cyrl-RS" dirty="0"/>
          </a:p>
          <a:p>
            <a:r>
              <a:rPr lang="x-none"/>
              <a:t>Stečeni </a:t>
            </a:r>
            <a:r>
              <a:rPr lang="x-none" dirty="0"/>
              <a:t>invaliditet kao pojam označava karakteristiku, stanje ili bolest nastalo posle rođenja, a koje nije uzrokovano naslednim ili razvojnim faktorima već reakcijom na sredinski uticaj van organizma (Mosby’s Medical Dictionary, </a:t>
            </a:r>
            <a:r>
              <a:rPr lang="x-none"/>
              <a:t>2009).</a:t>
            </a:r>
            <a:endParaRPr lang="sr-Cyrl-RS" dirty="0"/>
          </a:p>
          <a:p>
            <a:endParaRPr lang="sr-Cyrl-RS" dirty="0"/>
          </a:p>
          <a:p>
            <a:r>
              <a:rPr lang="sr-Cyrl-RS" dirty="0"/>
              <a:t>Stečena telesna invalidnost odnosi se na telesno oštećenje koje nastaje usled povrede, bolesti ili drugih faktora tokom života.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187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C1DA-C7E5-480F-4752-3954D98C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295"/>
          </a:xfrm>
          <a:solidFill>
            <a:schemeClr val="accent2"/>
          </a:solidFill>
        </p:spPr>
        <p:txBody>
          <a:bodyPr/>
          <a:lstStyle/>
          <a:p>
            <a:r>
              <a:rPr lang="sr-Latn-RS" dirty="0"/>
              <a:t>Telesna invalidnost </a:t>
            </a:r>
            <a:endParaRPr lang="sr-Cyrl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D037B-22C6-1F17-907D-68F35201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420"/>
            <a:ext cx="10515600" cy="5543550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Telesna invalidnost podrazumeva širok raspon stanja, smetnji, delimičnih ili potpunih ograničenja ili oštećenja funkcija tela, pojedinih delova tela ili telesnog sistema. </a:t>
            </a:r>
            <a:endParaRPr lang="sr-Cyrl-RS" dirty="0"/>
          </a:p>
          <a:p>
            <a:r>
              <a:rPr lang="sr-Latn-RS" dirty="0">
                <a:solidFill>
                  <a:srgbClr val="FF0000"/>
                </a:solidFill>
              </a:rPr>
              <a:t>„stanja i okolnosti koje bitno remete telesni integritet, ugrožavaju motorno funkcionisanje ili smanjuju opštu telesnu, fizičku snagu osobe“ </a:t>
            </a:r>
            <a:endParaRPr lang="sr-Cyrl-RS" dirty="0">
              <a:solidFill>
                <a:srgbClr val="FF0000"/>
              </a:solidFill>
            </a:endParaRPr>
          </a:p>
          <a:p>
            <a:r>
              <a:rPr lang="sr-Latn-RS" dirty="0"/>
              <a:t>Telesna invalidnost uključuje sve oblike poremećaja telesne funkcije, od blagih oblika cerebralne paralize ili oštećenja jednog dela ekstremiteta, do ozbiljnih stanja koja potpuno onemogućavaju bilo kakvo funkcionisanje. </a:t>
            </a:r>
            <a:endParaRPr lang="sr-Cyrl-RS" dirty="0"/>
          </a:p>
          <a:p>
            <a:r>
              <a:rPr lang="sr-Latn-RS" dirty="0"/>
              <a:t>Telesna invalidnost može se javiti u bilo kom životnom razdoblju, od rođenja ili ranog detinjstva do odrasle, zrele ili starije dobi</a:t>
            </a:r>
            <a:r>
              <a:rPr lang="sr-Cyrl-RS" dirty="0"/>
              <a:t>...</a:t>
            </a:r>
          </a:p>
          <a:p>
            <a:r>
              <a:rPr lang="sr-Latn-RS" dirty="0"/>
              <a:t>Različiti faktori i okolnosti mogu uzrokovati invalidnost, što značajno utiče na vrstu i težinu posledica, vrstu i trajanje potrebne medicinske i rehabilitacijske nege osobe kao i prirodu i opseg psiholoških izazova s kojima se osoba može suočiti. </a:t>
            </a:r>
            <a:endParaRPr lang="sr-Cyrl-RS" dirty="0"/>
          </a:p>
          <a:p>
            <a:r>
              <a:rPr lang="sr-Cyrl-RS" dirty="0"/>
              <a:t>T</a:t>
            </a:r>
            <a:r>
              <a:rPr lang="sr-Latn-RS" dirty="0"/>
              <a:t>elesna invalidnost može značajno ometati motoričke funkcije, pa umesto termina "telesna invalidnost" predlažu izraz „</a:t>
            </a:r>
            <a:r>
              <a:rPr lang="sr-Latn-RS" dirty="0">
                <a:solidFill>
                  <a:srgbClr val="FF0000"/>
                </a:solidFill>
              </a:rPr>
              <a:t>motorni deficit</a:t>
            </a:r>
            <a:r>
              <a:rPr lang="sr-Latn-RS" dirty="0"/>
              <a:t>“ . Kada je reč o oštećenjima gornjih ekstremiteta, često se koristi termin "</a:t>
            </a:r>
            <a:r>
              <a:rPr lang="sr-Latn-RS" dirty="0">
                <a:solidFill>
                  <a:srgbClr val="FF0000"/>
                </a:solidFill>
              </a:rPr>
              <a:t>osoba s ograničenim ili onemogućenim sposobnostima manipulacije</a:t>
            </a:r>
            <a:r>
              <a:rPr lang="sr-Latn-RS" dirty="0"/>
              <a:t>", dok se za oštećenja donjih ekstremiteta koristi termin „</a:t>
            </a:r>
            <a:r>
              <a:rPr lang="sr-Latn-RS" dirty="0">
                <a:solidFill>
                  <a:srgbClr val="FF0000"/>
                </a:solidFill>
              </a:rPr>
              <a:t>osoba s ograničenim ili onemogućenim sposobnostima motiliteta</a:t>
            </a:r>
            <a:r>
              <a:rPr lang="sr-Latn-RS" dirty="0"/>
              <a:t>“ .</a:t>
            </a:r>
            <a:endParaRPr lang="sr-Cyrl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3965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2222</Words>
  <Application>Microsoft Office PowerPoint</Application>
  <PresentationFormat>Widescreen</PresentationFormat>
  <Paragraphs>200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STEČENE MOTORIČKE SMETNJE Prof. dr Goran Nedović </vt:lpstr>
      <vt:lpstr>RAZUMEVANJE INVALIDNOSTI</vt:lpstr>
      <vt:lpstr>PowerPoint Presentation</vt:lpstr>
      <vt:lpstr>Definisanje invalidnosti</vt:lpstr>
      <vt:lpstr>Nastajanje situacije hendikepa</vt:lpstr>
      <vt:lpstr>Modeli invalidnosti</vt:lpstr>
      <vt:lpstr>Prevalencija</vt:lpstr>
      <vt:lpstr>Osobe sa stečenim invaliditetom</vt:lpstr>
      <vt:lpstr>Telesna invalidnost </vt:lpstr>
      <vt:lpstr>Osobe sa telesnim invaliditetom </vt:lpstr>
      <vt:lpstr>Česti uzroci stečenih motoričkih smetnji </vt:lpstr>
      <vt:lpstr>PowerPoint Presentation</vt:lpstr>
      <vt:lpstr>Pristupi u radu</vt:lpstr>
      <vt:lpstr>Šema edukaciono-rehabilitacionog modela</vt:lpstr>
      <vt:lpstr>Izazovi u obrazovanju</vt:lpstr>
      <vt:lpstr>Број ученика </vt:lpstr>
      <vt:lpstr>PowerPoint Presentation</vt:lpstr>
      <vt:lpstr>Izazovi u zapošljavanju</vt:lpstr>
      <vt:lpstr>Мера активне политике запошљавања ОСИ</vt:lpstr>
      <vt:lpstr>Подстицање запошљавања ОСИ</vt:lpstr>
      <vt:lpstr>Подршка запошљавању особа са инвалидитетом- Сектор ОСИ </vt:lpstr>
      <vt:lpstr>Број ОСИ укључених у опште и прилагођене програме додатног образовања и обука у односу на потребе на тржишту рада</vt:lpstr>
      <vt:lpstr>Рефундација примерених трошкова прилагођавања радног места</vt:lpstr>
      <vt:lpstr>PowerPoint Presentation</vt:lpstr>
      <vt:lpstr>PowerPoint Presentation</vt:lpstr>
      <vt:lpstr>Više prava, problem ili rešenje?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STEČENE MOTORIČKE SMETNJE Prof. dr Goran Nedović</dc:title>
  <dc:creator>Author</dc:creator>
  <cp:lastModifiedBy>Qualifications Agency</cp:lastModifiedBy>
  <cp:revision>31</cp:revision>
  <dcterms:created xsi:type="dcterms:W3CDTF">2025-05-31T09:29:56Z</dcterms:created>
  <dcterms:modified xsi:type="dcterms:W3CDTF">2025-06-05T09:50:30Z</dcterms:modified>
</cp:coreProperties>
</file>