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8"/>
  </p:notesMasterIdLst>
  <p:sldIdLst>
    <p:sldId id="256" r:id="rId2"/>
    <p:sldId id="261" r:id="rId3"/>
    <p:sldId id="262" r:id="rId4"/>
    <p:sldId id="263" r:id="rId5"/>
    <p:sldId id="264" r:id="rId6"/>
    <p:sldId id="260" r:id="rId7"/>
    <p:sldId id="265" r:id="rId8"/>
    <p:sldId id="266" r:id="rId9"/>
    <p:sldId id="268" r:id="rId10"/>
    <p:sldId id="269" r:id="rId11"/>
    <p:sldId id="257" r:id="rId12"/>
    <p:sldId id="259" r:id="rId13"/>
    <p:sldId id="298" r:id="rId14"/>
    <p:sldId id="297" r:id="rId15"/>
    <p:sldId id="299" r:id="rId16"/>
    <p:sldId id="301" r:id="rId1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97" d="100"/>
          <a:sy n="97" d="100"/>
        </p:scale>
        <p:origin x="2004" y="30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SI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890E1EA-DC87-43C9-B07F-719EE0134B74}" type="datetimeFigureOut">
              <a:rPr lang="en-SI" smtClean="0"/>
              <a:t>02/11/2025</a:t>
            </a:fld>
            <a:endParaRPr lang="en-SI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SI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S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79BF5D3-910F-480D-9B6D-956E6D006D01}" type="slidenum">
              <a:rPr lang="en-SI" smtClean="0"/>
              <a:t>‹#›</a:t>
            </a:fld>
            <a:endParaRPr lang="en-SI"/>
          </a:p>
        </p:txBody>
      </p:sp>
    </p:spTree>
    <p:extLst>
      <p:ext uri="{BB962C8B-B14F-4D97-AF65-F5344CB8AC3E}">
        <p14:creationId xmlns:p14="http://schemas.microsoft.com/office/powerpoint/2010/main" val="3853319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11/2/2025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80755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11/2/2025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09279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11/2/2025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22237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11/2/2025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314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11/2/2025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06483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11/2/2025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244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11/2/2025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0158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11/2/2025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70277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11/2/2025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29998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11/2/2025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0726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11/2/2025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2369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CAD085-E8A6-8845-BD4E-CB4CCA059FC4}" type="datetimeFigureOut">
              <a:rPr lang="en-US" smtClean="0"/>
              <a:t>11/2/2025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977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AI INTERFEJS IZMEĐU ANALOGNOG I DIGITALNOG</a:t>
            </a:r>
            <a:endParaRPr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IPAK INSTITUT</a:t>
            </a:r>
          </a:p>
          <a:p>
            <a:r>
              <a:rPr lang="en-US" dirty="0" err="1"/>
              <a:t>Vrdnik</a:t>
            </a:r>
            <a:r>
              <a:rPr lang="en-US" dirty="0"/>
              <a:t> </a:t>
            </a:r>
            <a:r>
              <a:rPr lang="en-US" dirty="0" err="1"/>
              <a:t>jun</a:t>
            </a:r>
            <a:r>
              <a:rPr lang="en-US" dirty="0"/>
              <a:t> 2025</a:t>
            </a:r>
            <a:endParaRPr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C6546E-8CF7-9C72-9CA5-7D9C2D9ACC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Generirano</a:t>
            </a:r>
            <a:r>
              <a:rPr lang="en-US" dirty="0"/>
              <a:t> </a:t>
            </a:r>
            <a:r>
              <a:rPr lang="en-US" dirty="0" err="1"/>
              <a:t>sa</a:t>
            </a:r>
            <a:r>
              <a:rPr lang="en-US" dirty="0"/>
              <a:t> AI</a:t>
            </a:r>
            <a:endParaRPr lang="en-SI" dirty="0"/>
          </a:p>
        </p:txBody>
      </p:sp>
      <p:pic>
        <p:nvPicPr>
          <p:cNvPr id="8194" name="Picture 2">
            <a:extLst>
              <a:ext uri="{FF2B5EF4-FFF2-40B4-BE49-F238E27FC236}">
                <a16:creationId xmlns:a16="http://schemas.microsoft.com/office/drawing/2014/main" id="{E1BE36B8-F94D-2C90-35C1-78A84AD2881C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9018" y="1600200"/>
            <a:ext cx="4525963" cy="4525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4244745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dirty="0" err="1"/>
              <a:t>Fizika</a:t>
            </a:r>
            <a:r>
              <a:rPr dirty="0"/>
              <a:t> </a:t>
            </a:r>
            <a:r>
              <a:rPr dirty="0" err="1"/>
              <a:t>kon</a:t>
            </a:r>
            <a:r>
              <a:rPr lang="en-US" dirty="0" err="1"/>
              <a:t>a</a:t>
            </a:r>
            <a:r>
              <a:rPr dirty="0" err="1"/>
              <a:t>c</a:t>
            </a:r>
            <a:r>
              <a:rPr dirty="0"/>
              <a:t> 19. </a:t>
            </a:r>
            <a:r>
              <a:rPr dirty="0" err="1"/>
              <a:t>stol</a:t>
            </a:r>
            <a:r>
              <a:rPr lang="en-US" dirty="0" err="1"/>
              <a:t>jeća</a:t>
            </a:r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dirty="0" err="1"/>
              <a:t>Fizika</a:t>
            </a:r>
            <a:r>
              <a:rPr dirty="0"/>
              <a:t> je </a:t>
            </a:r>
            <a:r>
              <a:rPr lang="en-US" dirty="0" err="1"/>
              <a:t>završena</a:t>
            </a:r>
            <a:endParaRPr dirty="0"/>
          </a:p>
          <a:p>
            <a:pPr marL="0" indent="0">
              <a:buNone/>
            </a:pPr>
            <a:r>
              <a:rPr dirty="0"/>
              <a:t>Lord Kelvin </a:t>
            </a:r>
            <a:r>
              <a:rPr lang="en-US" dirty="0" err="1"/>
              <a:t>govori</a:t>
            </a:r>
            <a:r>
              <a:rPr lang="en-US" dirty="0"/>
              <a:t> o </a:t>
            </a:r>
          </a:p>
          <a:p>
            <a:pPr marL="0" indent="0">
              <a:buNone/>
            </a:pPr>
            <a:r>
              <a:rPr dirty="0"/>
              <a:t> '</a:t>
            </a:r>
            <a:r>
              <a:rPr dirty="0" err="1"/>
              <a:t>dva</a:t>
            </a:r>
            <a:r>
              <a:rPr dirty="0"/>
              <a:t> ma</a:t>
            </a:r>
            <a:r>
              <a:rPr lang="en-US" dirty="0"/>
              <a:t>l</a:t>
            </a:r>
            <a:r>
              <a:rPr dirty="0"/>
              <a:t>a </a:t>
            </a:r>
            <a:r>
              <a:rPr dirty="0" err="1"/>
              <a:t>oblaka</a:t>
            </a:r>
            <a:r>
              <a:rPr dirty="0"/>
              <a:t>’</a:t>
            </a:r>
          </a:p>
          <a:p>
            <a:pPr marL="0" indent="0">
              <a:buNone/>
            </a:pPr>
            <a:r>
              <a:rPr dirty="0"/>
              <a:t> </a:t>
            </a:r>
            <a:r>
              <a:rPr lang="en-US" dirty="0"/>
              <a:t>Problem</a:t>
            </a:r>
            <a:r>
              <a:rPr dirty="0"/>
              <a:t>: </a:t>
            </a:r>
            <a:endParaRPr lang="en-US" dirty="0"/>
          </a:p>
          <a:p>
            <a:pPr marL="0" indent="0">
              <a:buNone/>
            </a:pPr>
            <a:r>
              <a:rPr lang="en-US" dirty="0" err="1"/>
              <a:t>Zračenje</a:t>
            </a:r>
            <a:r>
              <a:rPr dirty="0"/>
              <a:t> </a:t>
            </a:r>
            <a:r>
              <a:rPr lang="en-US" dirty="0" err="1"/>
              <a:t>crnog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 </a:t>
            </a:r>
            <a:r>
              <a:rPr dirty="0" err="1"/>
              <a:t>t</a:t>
            </a:r>
            <a:r>
              <a:rPr lang="en-US" dirty="0" err="1"/>
              <a:t>ijela</a:t>
            </a:r>
            <a:r>
              <a:rPr dirty="0"/>
              <a:t>,</a:t>
            </a:r>
            <a:endParaRPr lang="en-US" dirty="0"/>
          </a:p>
          <a:p>
            <a:pPr marL="0" indent="0">
              <a:buNone/>
            </a:pPr>
            <a:r>
              <a:rPr dirty="0"/>
              <a:t> Michelson–</a:t>
            </a:r>
            <a:r>
              <a:rPr dirty="0" err="1"/>
              <a:t>Morleyjev</a:t>
            </a:r>
            <a:endParaRPr lang="en-US" dirty="0"/>
          </a:p>
          <a:p>
            <a:pPr marL="0" indent="0">
              <a:buNone/>
            </a:pPr>
            <a:r>
              <a:rPr lang="en-US" dirty="0" err="1"/>
              <a:t>eksperiment</a:t>
            </a:r>
            <a:endParaRPr dirty="0"/>
          </a:p>
          <a:p>
            <a:endParaRPr dirty="0"/>
          </a:p>
        </p:txBody>
      </p:sp>
      <p:pic>
        <p:nvPicPr>
          <p:cNvPr id="5" name="Picture 4" descr="A person with a beard standing next to a machine&#10;&#10;AI-generated content may be incorrect.">
            <a:extLst>
              <a:ext uri="{FF2B5EF4-FFF2-40B4-BE49-F238E27FC236}">
                <a16:creationId xmlns:a16="http://schemas.microsoft.com/office/drawing/2014/main" id="{5551E23F-C262-D07C-E590-D669D64B5E6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27933" y="2024063"/>
            <a:ext cx="3175000" cy="410210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Paradigma</a:t>
            </a:r>
            <a:endParaRPr dirty="0"/>
          </a:p>
        </p:txBody>
      </p:sp>
      <p:pic>
        <p:nvPicPr>
          <p:cNvPr id="1026" name="Picture 2" descr="The Structure of Scientific Revolutions - Wikipedia">
            <a:extLst>
              <a:ext uri="{FF2B5EF4-FFF2-40B4-BE49-F238E27FC236}">
                <a16:creationId xmlns:a16="http://schemas.microsoft.com/office/drawing/2014/main" id="{18D8429D-F16E-D825-F595-B79EF1C423A9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2079" y="1417638"/>
            <a:ext cx="3159842" cy="47670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F7E21B-0295-7EB5-EBBB-E7C910CF57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PREDNOST</a:t>
            </a:r>
            <a:endParaRPr lang="en-SI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BD4CACD-30F8-83BA-C43F-97394986E95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6000" dirty="0"/>
              <a:t>SREDINE – </a:t>
            </a:r>
            <a:r>
              <a:rPr lang="en-US" sz="6000" dirty="0" err="1">
                <a:solidFill>
                  <a:srgbClr val="FF0000"/>
                </a:solidFill>
              </a:rPr>
              <a:t>koje</a:t>
            </a:r>
            <a:r>
              <a:rPr lang="en-US" sz="6000" dirty="0">
                <a:solidFill>
                  <a:srgbClr val="FF0000"/>
                </a:solidFill>
              </a:rPr>
              <a:t> </a:t>
            </a:r>
            <a:r>
              <a:rPr lang="en-US" sz="6000" dirty="0" err="1">
                <a:solidFill>
                  <a:srgbClr val="FF0000"/>
                </a:solidFill>
              </a:rPr>
              <a:t>će</a:t>
            </a:r>
            <a:r>
              <a:rPr lang="en-US" sz="6000" dirty="0">
                <a:solidFill>
                  <a:srgbClr val="FF0000"/>
                </a:solidFill>
              </a:rPr>
              <a:t> </a:t>
            </a:r>
            <a:r>
              <a:rPr lang="en-US" sz="6000" dirty="0" err="1">
                <a:solidFill>
                  <a:srgbClr val="FF0000"/>
                </a:solidFill>
              </a:rPr>
              <a:t>intenzivno</a:t>
            </a:r>
            <a:r>
              <a:rPr lang="en-US" sz="6000" dirty="0">
                <a:solidFill>
                  <a:srgbClr val="FF0000"/>
                </a:solidFill>
              </a:rPr>
              <a:t> </a:t>
            </a:r>
            <a:r>
              <a:rPr lang="en-US" sz="6000" dirty="0" err="1">
                <a:solidFill>
                  <a:srgbClr val="FF0000"/>
                </a:solidFill>
              </a:rPr>
              <a:t>koristiti</a:t>
            </a:r>
            <a:r>
              <a:rPr lang="en-US" sz="6000" dirty="0">
                <a:solidFill>
                  <a:srgbClr val="FF0000"/>
                </a:solidFill>
              </a:rPr>
              <a:t> </a:t>
            </a:r>
            <a:r>
              <a:rPr lang="en-US" sz="6000" dirty="0" err="1">
                <a:solidFill>
                  <a:srgbClr val="FF0000"/>
                </a:solidFill>
              </a:rPr>
              <a:t>mogućnosti</a:t>
            </a:r>
            <a:r>
              <a:rPr lang="en-US" sz="6000" dirty="0">
                <a:solidFill>
                  <a:srgbClr val="FF0000"/>
                </a:solidFill>
              </a:rPr>
              <a:t> </a:t>
            </a:r>
            <a:r>
              <a:rPr lang="en-US" sz="6000" dirty="0" err="1">
                <a:solidFill>
                  <a:srgbClr val="FF0000"/>
                </a:solidFill>
              </a:rPr>
              <a:t>koje</a:t>
            </a:r>
            <a:r>
              <a:rPr lang="en-US" sz="6000" dirty="0">
                <a:solidFill>
                  <a:srgbClr val="FF0000"/>
                </a:solidFill>
              </a:rPr>
              <a:t> </a:t>
            </a:r>
            <a:r>
              <a:rPr lang="en-US" sz="6000" dirty="0" err="1">
                <a:solidFill>
                  <a:srgbClr val="FF0000"/>
                </a:solidFill>
              </a:rPr>
              <a:t>nudi</a:t>
            </a:r>
            <a:r>
              <a:rPr lang="en-US" sz="6000" dirty="0">
                <a:solidFill>
                  <a:srgbClr val="FF0000"/>
                </a:solidFill>
              </a:rPr>
              <a:t> AI </a:t>
            </a:r>
            <a:r>
              <a:rPr lang="en-US" sz="6000" dirty="0" err="1">
                <a:solidFill>
                  <a:srgbClr val="FF0000"/>
                </a:solidFill>
              </a:rPr>
              <a:t>na</a:t>
            </a:r>
            <a:r>
              <a:rPr lang="en-US" sz="6000" dirty="0">
                <a:solidFill>
                  <a:srgbClr val="FF0000"/>
                </a:solidFill>
              </a:rPr>
              <a:t> </a:t>
            </a:r>
            <a:r>
              <a:rPr lang="en-US" sz="6000" dirty="0" err="1">
                <a:solidFill>
                  <a:srgbClr val="FF0000"/>
                </a:solidFill>
              </a:rPr>
              <a:t>svim</a:t>
            </a:r>
            <a:r>
              <a:rPr lang="en-US" sz="6000" dirty="0">
                <a:solidFill>
                  <a:srgbClr val="FF0000"/>
                </a:solidFill>
              </a:rPr>
              <a:t> </a:t>
            </a:r>
            <a:r>
              <a:rPr lang="en-US" sz="6000" dirty="0" err="1">
                <a:solidFill>
                  <a:srgbClr val="FF0000"/>
                </a:solidFill>
              </a:rPr>
              <a:t>područjima</a:t>
            </a:r>
            <a:endParaRPr lang="en-SI" sz="6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075335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102332-2D99-7D77-136C-B00F088178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KASPAROV – </a:t>
            </a:r>
            <a:r>
              <a:rPr lang="en-US" dirty="0" err="1"/>
              <a:t>Napredni</a:t>
            </a:r>
            <a:r>
              <a:rPr lang="en-US" dirty="0"/>
              <a:t> </a:t>
            </a:r>
            <a:r>
              <a:rPr lang="en-US" dirty="0" err="1"/>
              <a:t>šah</a:t>
            </a:r>
            <a:endParaRPr lang="en-SI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623067A-3373-146E-E4A8-4415E507E80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SI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B2DA374-4427-101B-DA03-629F8CDEF5F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8751" y="2608270"/>
            <a:ext cx="8366499" cy="27007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002977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A35D10-4488-AC8B-175B-87FAA175BE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REALNA OPASNOST</a:t>
            </a:r>
            <a:endParaRPr lang="en-SI" dirty="0"/>
          </a:p>
        </p:txBody>
      </p:sp>
      <p:pic>
        <p:nvPicPr>
          <p:cNvPr id="4" name="Picture Placeholder 6" descr="A group of logos on a blue background&#10;&#10;AI-generated content may be incorrect.">
            <a:extLst>
              <a:ext uri="{FF2B5EF4-FFF2-40B4-BE49-F238E27FC236}">
                <a16:creationId xmlns:a16="http://schemas.microsoft.com/office/drawing/2014/main" id="{7DDFF58B-CD62-53FF-7EE7-5D735827B69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14" r="7914"/>
          <a:stretch>
            <a:fillRect/>
          </a:stretch>
        </p:blipFill>
        <p:spPr>
          <a:xfrm>
            <a:off x="722671" y="1934753"/>
            <a:ext cx="3544529" cy="4211072"/>
          </a:xfrm>
          <a:prstGeom prst="rect">
            <a:avLst/>
          </a:prstGeom>
        </p:spPr>
      </p:pic>
      <p:pic>
        <p:nvPicPr>
          <p:cNvPr id="9218" name="Picture 2" descr="Classical education can solve our school behaviour crisis | The Spectator  Australia">
            <a:extLst>
              <a:ext uri="{FF2B5EF4-FFF2-40B4-BE49-F238E27FC236}">
                <a16:creationId xmlns:a16="http://schemas.microsoft.com/office/drawing/2014/main" id="{EC976183-98B1-6D07-5D5F-A7DE54CBCF06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4849" y="2137715"/>
            <a:ext cx="4261951" cy="28374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6087031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03120" y="2231922"/>
            <a:ext cx="4114800" cy="3657600"/>
          </a:xfrm>
          <a:prstGeom prst="rect">
            <a:avLst/>
          </a:prstGeom>
          <a:solidFill>
            <a:srgbClr val="DCDCDC"/>
          </a:solidFill>
          <a:ln>
            <a:solidFill>
              <a:srgbClr val="646464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Ovde</a:t>
            </a:r>
            <a:r>
              <a: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umetni</a:t>
            </a:r>
            <a:r>
              <a: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sliku</a:t>
            </a: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754880" y="1740310"/>
            <a:ext cx="3632718" cy="510909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srgbClr val="303030"/>
                </a:solidFill>
                <a:effectLst/>
                <a:uLnTx/>
                <a:uFillTx/>
                <a:latin typeface="Gabriela" panose="020F0502020204030204" pitchFamily="2" charset="0"/>
                <a:ea typeface="+mn-ea"/>
                <a:cs typeface="+mn-cs"/>
              </a:rPr>
              <a:t>ко не уме да слуша 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303030"/>
                </a:solidFill>
                <a:effectLst/>
                <a:uLnTx/>
                <a:uFillTx/>
                <a:latin typeface="Gabriela" panose="020F0502020204030204" pitchFamily="2" charset="0"/>
                <a:ea typeface="+mn-ea"/>
                <a:cs typeface="+mn-cs"/>
              </a:rPr>
              <a:t>    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srgbClr val="303030"/>
                </a:solidFill>
                <a:effectLst/>
                <a:uLnTx/>
                <a:uFillTx/>
                <a:latin typeface="Gabriela" panose="020F0502020204030204" pitchFamily="2" charset="0"/>
                <a:ea typeface="+mn-ea"/>
                <a:cs typeface="+mn-cs"/>
              </a:rPr>
              <a:t>песму слушаће олују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303030"/>
              </a:solidFill>
              <a:effectLst/>
              <a:uLnTx/>
              <a:uFillTx/>
              <a:latin typeface="Gabriela" panose="020F0502020204030204" pitchFamily="2" charset="0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srgbClr val="303030"/>
                </a:solidFill>
                <a:effectLst/>
                <a:uLnTx/>
                <a:uFillTx/>
                <a:latin typeface="Gabriela" panose="020F0502020204030204" pitchFamily="2" charset="0"/>
                <a:ea typeface="+mn-ea"/>
                <a:cs typeface="+mn-cs"/>
              </a:rPr>
              <a:t>али:</a:t>
            </a:r>
            <a:b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</a:b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srgbClr val="303030"/>
                </a:solidFill>
                <a:effectLst/>
                <a:uLnTx/>
                <a:uFillTx/>
                <a:latin typeface="Gabriela" panose="020F0502020204030204" pitchFamily="2" charset="0"/>
                <a:ea typeface="+mn-ea"/>
                <a:cs typeface="+mn-cs"/>
              </a:rPr>
              <a:t>хоће ли слобода 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303030"/>
              </a:solidFill>
              <a:effectLst/>
              <a:uLnTx/>
              <a:uFillTx/>
              <a:latin typeface="Gabriela" panose="020F0502020204030204" pitchFamily="2" charset="0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srgbClr val="303030"/>
                </a:solidFill>
                <a:effectLst/>
                <a:uLnTx/>
                <a:uFillTx/>
                <a:latin typeface="Gabriela" panose="020F0502020204030204" pitchFamily="2" charset="0"/>
                <a:ea typeface="+mn-ea"/>
                <a:cs typeface="+mn-cs"/>
              </a:rPr>
              <a:t>умети да пева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303030"/>
              </a:solidFill>
              <a:effectLst/>
              <a:uLnTx/>
              <a:uFillTx/>
              <a:latin typeface="Gabriela" panose="020F0502020204030204" pitchFamily="2" charset="0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srgbClr val="303030"/>
                </a:solidFill>
                <a:effectLst/>
                <a:uLnTx/>
                <a:uFillTx/>
                <a:latin typeface="Gabriela" panose="020F0502020204030204" pitchFamily="2" charset="0"/>
                <a:ea typeface="+mn-ea"/>
                <a:cs typeface="+mn-cs"/>
              </a:rPr>
              <a:t>као што су сужњи певали о њој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b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</a:br>
            <a:endParaRPr kumimoji="0" lang="en-SI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000">
                <a:latin typeface="Calibri"/>
              </a:defRPr>
            </a:pP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57200" y="182880"/>
            <a:ext cx="7231626" cy="98488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1">
                <a:latin typeface="Calibri"/>
              </a:defRPr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9BBB59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HVALA NA PAŽNJI</a:t>
            </a:r>
            <a:endParaRPr kumimoji="0" sz="4000" b="1" i="0" u="none" strike="noStrike" kern="1200" cap="none" spc="0" normalizeH="0" baseline="0" noProof="0" dirty="0">
              <a:ln>
                <a:noFill/>
              </a:ln>
              <a:solidFill>
                <a:srgbClr val="9BBB59">
                  <a:lumMod val="75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6" name="Picture 5" descr="A person in a suit and tie&#10;&#10;AI-generated content may be incorrect.">
            <a:extLst>
              <a:ext uri="{FF2B5EF4-FFF2-40B4-BE49-F238E27FC236}">
                <a16:creationId xmlns:a16="http://schemas.microsoft.com/office/drawing/2014/main" id="{5B0A728C-686A-93A1-D93D-7BFF344DD6F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6402" y="2723535"/>
            <a:ext cx="3739770" cy="2094271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473B78-01EA-6A6F-C424-9D415B30BC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AI – VEŠTAČKA INTELIGENCIJA</a:t>
            </a:r>
            <a:endParaRPr lang="en-SI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BC46369-72DE-7B89-7502-DAE4BAE45BE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3200" dirty="0">
                <a:solidFill>
                  <a:srgbClr val="FF0000"/>
                </a:solidFill>
              </a:rPr>
              <a:t>NIJE INTELIGENCIJA VEČ NOVA FAZA RAČUNARA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/>
              <a:t>ELEKTRONSKI MOZAK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/>
              <a:t>MAINFRAME (Velika </a:t>
            </a:r>
            <a:r>
              <a:rPr lang="en-US" sz="3200" dirty="0" err="1"/>
              <a:t>računala</a:t>
            </a:r>
            <a:r>
              <a:rPr lang="en-US" sz="3200" dirty="0"/>
              <a:t>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/>
              <a:t>PC OSOBNI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/>
              <a:t>INTERNET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/>
              <a:t>PAMETNI PRENOSNI APARATI</a:t>
            </a:r>
          </a:p>
          <a:p>
            <a:endParaRPr lang="en-SI" dirty="0"/>
          </a:p>
        </p:txBody>
      </p:sp>
    </p:spTree>
    <p:extLst>
      <p:ext uri="{BB962C8B-B14F-4D97-AF65-F5344CB8AC3E}">
        <p14:creationId xmlns:p14="http://schemas.microsoft.com/office/powerpoint/2010/main" val="231046834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8283AA-1DB2-02D4-F347-09263717B5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AI RAZVOJ</a:t>
            </a:r>
            <a:endParaRPr lang="en-SI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21160D1-4322-CEF1-6438-BA580D8E6E3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1. Dartmouth </a:t>
            </a:r>
            <a:r>
              <a:rPr lang="en-US" b="1" dirty="0" err="1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konferencija</a:t>
            </a:r>
            <a:r>
              <a:rPr lang="en-US" b="1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 (1956.)</a:t>
            </a:r>
          </a:p>
          <a:p>
            <a:pPr marL="0" indent="0">
              <a:buNone/>
            </a:pPr>
            <a:r>
              <a:rPr lang="en-US" dirty="0"/>
              <a:t>2. </a:t>
            </a:r>
            <a:r>
              <a:rPr lang="en-US" b="1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Prvi AI </a:t>
            </a:r>
            <a:r>
              <a:rPr lang="en-US" b="1" dirty="0" err="1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programi</a:t>
            </a:r>
            <a:r>
              <a:rPr lang="en-US" b="1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n-US" b="1" dirty="0" err="1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i</a:t>
            </a:r>
            <a:r>
              <a:rPr lang="en-US" b="1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n-US" b="1" dirty="0" err="1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algoritmi</a:t>
            </a:r>
            <a:r>
              <a:rPr lang="en-US" b="1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 (1958)</a:t>
            </a:r>
          </a:p>
          <a:p>
            <a:pPr marL="0" indent="0">
              <a:buNone/>
            </a:pPr>
            <a:r>
              <a:rPr lang="en-US" b="1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3. </a:t>
            </a:r>
            <a:r>
              <a:rPr lang="en-US" dirty="0"/>
              <a:t>Eliza – </a:t>
            </a:r>
            <a:r>
              <a:rPr lang="en-US" dirty="0" err="1"/>
              <a:t>prvi</a:t>
            </a:r>
            <a:r>
              <a:rPr lang="en-US" dirty="0"/>
              <a:t> chatbot (1966.)</a:t>
            </a:r>
          </a:p>
          <a:p>
            <a:pPr marL="0" indent="0">
              <a:buNone/>
            </a:pPr>
            <a:r>
              <a:rPr lang="en-US" dirty="0"/>
              <a:t>4. </a:t>
            </a:r>
            <a:r>
              <a:rPr lang="en-US" dirty="0" err="1"/>
              <a:t>Ekspertni</a:t>
            </a:r>
            <a:r>
              <a:rPr lang="en-US" dirty="0"/>
              <a:t> </a:t>
            </a:r>
            <a:r>
              <a:rPr lang="en-US" dirty="0" err="1"/>
              <a:t>sistemi</a:t>
            </a:r>
            <a:r>
              <a:rPr lang="en-US" dirty="0"/>
              <a:t> (1980-e)</a:t>
            </a:r>
          </a:p>
          <a:p>
            <a:pPr marL="0" indent="0">
              <a:buNone/>
            </a:pPr>
            <a:r>
              <a:rPr lang="en-US" dirty="0"/>
              <a:t>5. </a:t>
            </a:r>
            <a:r>
              <a:rPr lang="en-US" dirty="0" err="1"/>
              <a:t>Duboko</a:t>
            </a:r>
            <a:r>
              <a:rPr lang="en-US" dirty="0"/>
              <a:t> </a:t>
            </a:r>
            <a:r>
              <a:rPr lang="en-US" dirty="0" err="1"/>
              <a:t>učenje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AlphaGo (2015-2016.)</a:t>
            </a:r>
          </a:p>
          <a:p>
            <a:pPr marL="0" indent="0">
              <a:buNone/>
            </a:pPr>
            <a:r>
              <a:rPr lang="en-US" dirty="0"/>
              <a:t>6. </a:t>
            </a:r>
            <a:r>
              <a:rPr lang="en-US" dirty="0" err="1"/>
              <a:t>Uspon</a:t>
            </a:r>
            <a:r>
              <a:rPr lang="en-US" dirty="0"/>
              <a:t> </a:t>
            </a:r>
            <a:r>
              <a:rPr lang="en-US" dirty="0" err="1"/>
              <a:t>generativnih</a:t>
            </a:r>
            <a:r>
              <a:rPr lang="en-US" dirty="0"/>
              <a:t> </a:t>
            </a:r>
            <a:r>
              <a:rPr lang="en-US" dirty="0" err="1"/>
              <a:t>modela</a:t>
            </a:r>
            <a:r>
              <a:rPr lang="en-US" dirty="0"/>
              <a:t> – GPT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drugi</a:t>
            </a:r>
            <a:r>
              <a:rPr lang="en-US" dirty="0"/>
              <a:t> (2018-2023.)</a:t>
            </a:r>
          </a:p>
          <a:p>
            <a:pPr marL="0" indent="0">
              <a:buNone/>
            </a:pPr>
            <a:endParaRPr lang="en-SI" dirty="0"/>
          </a:p>
        </p:txBody>
      </p:sp>
    </p:spTree>
    <p:extLst>
      <p:ext uri="{BB962C8B-B14F-4D97-AF65-F5344CB8AC3E}">
        <p14:creationId xmlns:p14="http://schemas.microsoft.com/office/powerpoint/2010/main" val="258893998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E561B5-97DC-5C31-7192-C0BD34972B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/>
              <a:t>GPT (Generative Pre-trained Transformer)</a:t>
            </a:r>
            <a:r>
              <a:rPr lang="en-US" dirty="0"/>
              <a:t>.</a:t>
            </a:r>
            <a:endParaRPr lang="en-SI" dirty="0"/>
          </a:p>
        </p:txBody>
      </p:sp>
      <p:pic>
        <p:nvPicPr>
          <p:cNvPr id="2050" name="Picture 2" descr="Ustvarjena slika">
            <a:extLst>
              <a:ext uri="{FF2B5EF4-FFF2-40B4-BE49-F238E27FC236}">
                <a16:creationId xmlns:a16="http://schemas.microsoft.com/office/drawing/2014/main" id="{C198345D-B5A8-4780-99A5-82567EAFC9AF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7528" y="1600200"/>
            <a:ext cx="6788944" cy="4525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1418561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50805B-D590-CA5A-CEFF-CD06425795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Značaj</a:t>
            </a:r>
            <a:r>
              <a:rPr lang="en-US" dirty="0"/>
              <a:t> </a:t>
            </a:r>
            <a:r>
              <a:rPr lang="en-US" dirty="0" err="1"/>
              <a:t>jezika</a:t>
            </a:r>
            <a:endParaRPr lang="en-SI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B3AFEF4-198C-04F4-D8DD-093E69A5BD8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/>
              <a:t>"</a:t>
            </a:r>
            <a:r>
              <a:rPr lang="en-US" dirty="0"/>
              <a:t>U </a:t>
            </a:r>
            <a:r>
              <a:rPr lang="en-US" dirty="0" err="1"/>
              <a:t>početku</a:t>
            </a:r>
            <a:r>
              <a:rPr lang="en-US" dirty="0"/>
              <a:t> </a:t>
            </a:r>
            <a:r>
              <a:rPr lang="en-US" dirty="0" err="1"/>
              <a:t>bješe</a:t>
            </a:r>
            <a:r>
              <a:rPr lang="en-US" dirty="0"/>
              <a:t> </a:t>
            </a:r>
            <a:r>
              <a:rPr lang="en-US" dirty="0" err="1"/>
              <a:t>Riječ</a:t>
            </a:r>
            <a:r>
              <a:rPr lang="en-US" dirty="0"/>
              <a:t>,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Riječ</a:t>
            </a:r>
            <a:r>
              <a:rPr lang="en-US" dirty="0"/>
              <a:t> </a:t>
            </a:r>
            <a:r>
              <a:rPr lang="en-US" dirty="0" err="1"/>
              <a:t>bješe</a:t>
            </a:r>
            <a:r>
              <a:rPr lang="en-US" dirty="0"/>
              <a:t> u Boga, </a:t>
            </a:r>
            <a:r>
              <a:rPr lang="en-US" dirty="0" err="1"/>
              <a:t>i</a:t>
            </a:r>
            <a:r>
              <a:rPr lang="en-US" dirty="0"/>
              <a:t> Bog </a:t>
            </a:r>
            <a:r>
              <a:rPr lang="en-US" dirty="0" err="1"/>
              <a:t>bješe</a:t>
            </a:r>
            <a:r>
              <a:rPr lang="en-US" dirty="0"/>
              <a:t> </a:t>
            </a:r>
            <a:r>
              <a:rPr lang="en-US" dirty="0" err="1"/>
              <a:t>Riječ</a:t>
            </a:r>
            <a:r>
              <a:rPr lang="en-US" dirty="0"/>
              <a:t>.</a:t>
            </a:r>
            <a:br>
              <a:rPr lang="en-US" dirty="0"/>
            </a:br>
            <a:r>
              <a:rPr lang="en-US" dirty="0"/>
              <a:t>Ona </a:t>
            </a:r>
            <a:r>
              <a:rPr lang="en-US" dirty="0" err="1"/>
              <a:t>bješe</a:t>
            </a:r>
            <a:r>
              <a:rPr lang="en-US" dirty="0"/>
              <a:t> u </a:t>
            </a:r>
            <a:r>
              <a:rPr lang="en-US" dirty="0" err="1"/>
              <a:t>početku</a:t>
            </a:r>
            <a:r>
              <a:rPr lang="en-US" dirty="0"/>
              <a:t> u Boga. </a:t>
            </a:r>
            <a:r>
              <a:rPr lang="en-US" dirty="0" err="1"/>
              <a:t>Sve</a:t>
            </a:r>
            <a:r>
              <a:rPr lang="en-US" dirty="0"/>
              <a:t> je </a:t>
            </a:r>
            <a:r>
              <a:rPr lang="en-US" dirty="0" err="1"/>
              <a:t>kroz</a:t>
            </a:r>
            <a:r>
              <a:rPr lang="en-US" dirty="0"/>
              <a:t> </a:t>
            </a:r>
            <a:r>
              <a:rPr lang="en-US" dirty="0" err="1"/>
              <a:t>nju</a:t>
            </a:r>
            <a:r>
              <a:rPr lang="en-US" dirty="0"/>
              <a:t> </a:t>
            </a:r>
            <a:r>
              <a:rPr lang="en-US" dirty="0" err="1"/>
              <a:t>postalo</a:t>
            </a:r>
            <a:r>
              <a:rPr lang="en-US" dirty="0"/>
              <a:t>, </a:t>
            </a:r>
            <a:r>
              <a:rPr lang="en-US" dirty="0" err="1"/>
              <a:t>i</a:t>
            </a:r>
            <a:r>
              <a:rPr lang="en-US" dirty="0"/>
              <a:t> bez </a:t>
            </a:r>
            <a:r>
              <a:rPr lang="en-US" dirty="0" err="1"/>
              <a:t>nje</a:t>
            </a:r>
            <a:r>
              <a:rPr lang="en-US" dirty="0"/>
              <a:t> </a:t>
            </a:r>
            <a:r>
              <a:rPr lang="en-US" dirty="0" err="1"/>
              <a:t>ništa</a:t>
            </a:r>
            <a:r>
              <a:rPr lang="en-US" dirty="0"/>
              <a:t> </a:t>
            </a:r>
            <a:r>
              <a:rPr lang="en-US" dirty="0" err="1"/>
              <a:t>nije</a:t>
            </a:r>
            <a:r>
              <a:rPr lang="en-US" dirty="0"/>
              <a:t> </a:t>
            </a:r>
            <a:r>
              <a:rPr lang="en-US" dirty="0" err="1"/>
              <a:t>postalo</a:t>
            </a:r>
            <a:r>
              <a:rPr lang="en-US" dirty="0"/>
              <a:t> </a:t>
            </a:r>
            <a:r>
              <a:rPr lang="en-US" dirty="0" err="1"/>
              <a:t>što</a:t>
            </a:r>
            <a:r>
              <a:rPr lang="en-US" dirty="0"/>
              <a:t> je </a:t>
            </a:r>
            <a:r>
              <a:rPr lang="en-US" dirty="0" err="1"/>
              <a:t>postalo</a:t>
            </a:r>
            <a:r>
              <a:rPr lang="en-US" dirty="0"/>
              <a:t>. U </a:t>
            </a:r>
            <a:r>
              <a:rPr lang="en-US" dirty="0" err="1"/>
              <a:t>njoj</a:t>
            </a:r>
            <a:r>
              <a:rPr lang="en-US" dirty="0"/>
              <a:t> </a:t>
            </a:r>
            <a:r>
              <a:rPr lang="en-US" dirty="0" err="1"/>
              <a:t>bješe</a:t>
            </a:r>
            <a:r>
              <a:rPr lang="en-US" dirty="0"/>
              <a:t> </a:t>
            </a:r>
            <a:r>
              <a:rPr lang="en-US" dirty="0" err="1"/>
              <a:t>život</a:t>
            </a:r>
            <a:r>
              <a:rPr lang="en-US" dirty="0"/>
              <a:t>,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život</a:t>
            </a:r>
            <a:r>
              <a:rPr lang="en-US" dirty="0"/>
              <a:t> </a:t>
            </a:r>
            <a:r>
              <a:rPr lang="en-US" dirty="0" err="1"/>
              <a:t>bješe</a:t>
            </a:r>
            <a:r>
              <a:rPr lang="en-US" dirty="0"/>
              <a:t> </a:t>
            </a:r>
            <a:r>
              <a:rPr lang="en-US" dirty="0" err="1"/>
              <a:t>svjetlost</a:t>
            </a:r>
            <a:r>
              <a:rPr lang="en-US" dirty="0"/>
              <a:t> </a:t>
            </a:r>
            <a:r>
              <a:rPr lang="en-US" dirty="0" err="1"/>
              <a:t>ljudima</a:t>
            </a:r>
            <a:r>
              <a:rPr lang="en-US" dirty="0"/>
              <a:t>.“</a:t>
            </a:r>
          </a:p>
          <a:p>
            <a:pPr marL="0" indent="0">
              <a:buNone/>
            </a:pPr>
            <a:r>
              <a:rPr lang="en-US" dirty="0"/>
              <a:t>(Jovan 1:1; </a:t>
            </a:r>
            <a:r>
              <a:rPr lang="en-SI" dirty="0"/>
              <a:t>1:2–4</a:t>
            </a:r>
            <a:r>
              <a:rPr lang="en-US" dirty="0"/>
              <a:t>)</a:t>
            </a:r>
          </a:p>
          <a:p>
            <a:pPr marL="0" indent="0">
              <a:buNone/>
            </a:pPr>
            <a:r>
              <a:rPr lang="en-US" b="1" dirty="0"/>
              <a:t>„Ubi me </a:t>
            </a:r>
            <a:r>
              <a:rPr lang="en-US" b="1" dirty="0" err="1"/>
              <a:t>prejaka</a:t>
            </a:r>
            <a:r>
              <a:rPr lang="en-US" b="1" dirty="0"/>
              <a:t> </a:t>
            </a:r>
            <a:r>
              <a:rPr lang="en-US" b="1" dirty="0" err="1"/>
              <a:t>reč</a:t>
            </a:r>
            <a:r>
              <a:rPr lang="en-US" b="1" dirty="0"/>
              <a:t>“</a:t>
            </a:r>
            <a:r>
              <a:rPr lang="en-US" dirty="0"/>
              <a:t>  Branko </a:t>
            </a:r>
            <a:r>
              <a:rPr lang="en-US" dirty="0" err="1"/>
              <a:t>Miljković</a:t>
            </a:r>
            <a:endParaRPr lang="en-SI" dirty="0"/>
          </a:p>
        </p:txBody>
      </p:sp>
    </p:spTree>
    <p:extLst>
      <p:ext uri="{BB962C8B-B14F-4D97-AF65-F5344CB8AC3E}">
        <p14:creationId xmlns:p14="http://schemas.microsoft.com/office/powerpoint/2010/main" val="32476136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A1310A-CFE5-C7FA-43DB-4910ED9E39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Generirano</a:t>
            </a:r>
            <a:r>
              <a:rPr lang="en-US" dirty="0"/>
              <a:t> </a:t>
            </a:r>
            <a:r>
              <a:rPr lang="en-US" dirty="0" err="1"/>
              <a:t>sa</a:t>
            </a:r>
            <a:r>
              <a:rPr lang="en-US" dirty="0"/>
              <a:t> </a:t>
            </a:r>
            <a:r>
              <a:rPr lang="en-US" dirty="0" err="1"/>
              <a:t>chatGPT</a:t>
            </a:r>
            <a:endParaRPr lang="en-SI" dirty="0"/>
          </a:p>
        </p:txBody>
      </p:sp>
      <p:pic>
        <p:nvPicPr>
          <p:cNvPr id="3074" name="Picture 2" descr="Ustvarjena slika">
            <a:extLst>
              <a:ext uri="{FF2B5EF4-FFF2-40B4-BE49-F238E27FC236}">
                <a16:creationId xmlns:a16="http://schemas.microsoft.com/office/drawing/2014/main" id="{8DFD60DE-1E3D-E2FF-BD1E-85597EE98D07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7528" y="1600200"/>
            <a:ext cx="6788944" cy="4525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7934927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F0C580-D2CB-AA9A-1669-4C866A01E9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PREDNOST – USPJEH AI</a:t>
            </a:r>
            <a:endParaRPr lang="en-SI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9B60DBC-20FF-E748-C262-1FB2B2550F2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Komuniciramo</a:t>
            </a:r>
            <a:r>
              <a:rPr lang="en-US" dirty="0"/>
              <a:t> </a:t>
            </a:r>
            <a:r>
              <a:rPr lang="en-US" dirty="0" err="1"/>
              <a:t>prirodnim</a:t>
            </a:r>
            <a:r>
              <a:rPr lang="en-US" dirty="0"/>
              <a:t> </a:t>
            </a:r>
            <a:r>
              <a:rPr lang="en-US" dirty="0" err="1"/>
              <a:t>jezikom</a:t>
            </a:r>
            <a:endParaRPr lang="en-US" dirty="0"/>
          </a:p>
          <a:p>
            <a:r>
              <a:rPr lang="en-US" dirty="0" err="1"/>
              <a:t>Dostupan</a:t>
            </a:r>
            <a:r>
              <a:rPr lang="en-US" dirty="0"/>
              <a:t> </a:t>
            </a:r>
            <a:r>
              <a:rPr lang="en-US" dirty="0" err="1"/>
              <a:t>večini</a:t>
            </a:r>
            <a:r>
              <a:rPr lang="en-US" dirty="0"/>
              <a:t>, </a:t>
            </a:r>
            <a:r>
              <a:rPr lang="en-US" dirty="0" err="1"/>
              <a:t>broj</a:t>
            </a:r>
            <a:r>
              <a:rPr lang="en-US" dirty="0"/>
              <a:t> </a:t>
            </a:r>
            <a:r>
              <a:rPr lang="en-US" dirty="0" err="1"/>
              <a:t>telefona</a:t>
            </a:r>
            <a:r>
              <a:rPr lang="en-US" dirty="0"/>
              <a:t> </a:t>
            </a:r>
            <a:r>
              <a:rPr lang="en-US" dirty="0" err="1"/>
              <a:t>približno</a:t>
            </a:r>
            <a:r>
              <a:rPr lang="en-US" dirty="0"/>
              <a:t> </a:t>
            </a:r>
            <a:r>
              <a:rPr lang="en-US" dirty="0" err="1"/>
              <a:t>jednak</a:t>
            </a:r>
            <a:r>
              <a:rPr lang="en-US" dirty="0"/>
              <a:t> </a:t>
            </a:r>
            <a:r>
              <a:rPr lang="en-US" dirty="0" err="1"/>
              <a:t>broju</a:t>
            </a:r>
            <a:r>
              <a:rPr lang="en-US" dirty="0"/>
              <a:t> </a:t>
            </a:r>
            <a:r>
              <a:rPr lang="en-US" dirty="0" err="1"/>
              <a:t>ljudi</a:t>
            </a:r>
            <a:r>
              <a:rPr lang="en-US" dirty="0"/>
              <a:t>.</a:t>
            </a:r>
          </a:p>
          <a:p>
            <a:r>
              <a:rPr lang="en-US" dirty="0" err="1"/>
              <a:t>Znanje</a:t>
            </a:r>
            <a:r>
              <a:rPr lang="en-US" dirty="0"/>
              <a:t> je </a:t>
            </a:r>
            <a:r>
              <a:rPr lang="en-US" dirty="0" err="1"/>
              <a:t>digitalizirano</a:t>
            </a:r>
            <a:r>
              <a:rPr lang="en-US" dirty="0"/>
              <a:t> </a:t>
            </a:r>
            <a:r>
              <a:rPr lang="en-US" dirty="0" err="1"/>
              <a:t>pristupamo</a:t>
            </a:r>
            <a:r>
              <a:rPr lang="en-US" dirty="0"/>
              <a:t> mu </a:t>
            </a:r>
            <a:r>
              <a:rPr lang="en-US" dirty="0" err="1"/>
              <a:t>pomoću</a:t>
            </a:r>
            <a:r>
              <a:rPr lang="en-US" dirty="0"/>
              <a:t> </a:t>
            </a:r>
            <a:r>
              <a:rPr lang="en-US" dirty="0" err="1"/>
              <a:t>prirodnog</a:t>
            </a:r>
            <a:r>
              <a:rPr lang="en-US" dirty="0"/>
              <a:t> </a:t>
            </a:r>
            <a:r>
              <a:rPr lang="en-US" dirty="0" err="1"/>
              <a:t>jezika</a:t>
            </a:r>
            <a:r>
              <a:rPr lang="en-US" dirty="0"/>
              <a:t> </a:t>
            </a:r>
            <a:r>
              <a:rPr lang="en-US" dirty="0" err="1"/>
              <a:t>preko</a:t>
            </a:r>
            <a:r>
              <a:rPr lang="en-US" dirty="0"/>
              <a:t> AI.</a:t>
            </a:r>
          </a:p>
          <a:p>
            <a:r>
              <a:rPr lang="en-US" sz="4800" dirty="0" err="1">
                <a:solidFill>
                  <a:srgbClr val="FF0000"/>
                </a:solidFill>
              </a:rPr>
              <a:t>Prelazimo</a:t>
            </a:r>
            <a:r>
              <a:rPr lang="en-US" sz="4800" dirty="0">
                <a:solidFill>
                  <a:srgbClr val="FF0000"/>
                </a:solidFill>
              </a:rPr>
              <a:t> </a:t>
            </a:r>
            <a:r>
              <a:rPr lang="en-US" sz="4800" dirty="0" err="1">
                <a:solidFill>
                  <a:srgbClr val="FF0000"/>
                </a:solidFill>
              </a:rPr>
              <a:t>iz</a:t>
            </a:r>
            <a:r>
              <a:rPr lang="en-US" sz="4800" dirty="0">
                <a:solidFill>
                  <a:srgbClr val="FF0000"/>
                </a:solidFill>
              </a:rPr>
              <a:t> </a:t>
            </a:r>
            <a:r>
              <a:rPr lang="en-US" sz="4800" dirty="0" err="1">
                <a:solidFill>
                  <a:srgbClr val="FF0000"/>
                </a:solidFill>
              </a:rPr>
              <a:t>društva</a:t>
            </a:r>
            <a:r>
              <a:rPr lang="en-US" sz="4800" dirty="0">
                <a:solidFill>
                  <a:srgbClr val="FF0000"/>
                </a:solidFill>
              </a:rPr>
              <a:t> </a:t>
            </a:r>
            <a:r>
              <a:rPr lang="en-US" sz="4800" dirty="0" err="1">
                <a:solidFill>
                  <a:srgbClr val="FF0000"/>
                </a:solidFill>
              </a:rPr>
              <a:t>znanja</a:t>
            </a:r>
            <a:r>
              <a:rPr lang="en-US" sz="4800" dirty="0">
                <a:solidFill>
                  <a:srgbClr val="FF0000"/>
                </a:solidFill>
              </a:rPr>
              <a:t> u </a:t>
            </a:r>
            <a:r>
              <a:rPr lang="en-US" sz="4800" dirty="0" err="1">
                <a:solidFill>
                  <a:srgbClr val="FF0000"/>
                </a:solidFill>
              </a:rPr>
              <a:t>društvo</a:t>
            </a:r>
            <a:r>
              <a:rPr lang="en-US" sz="4800" dirty="0">
                <a:solidFill>
                  <a:srgbClr val="FF0000"/>
                </a:solidFill>
              </a:rPr>
              <a:t> </a:t>
            </a:r>
            <a:r>
              <a:rPr lang="en-US" sz="4800" dirty="0" err="1">
                <a:solidFill>
                  <a:srgbClr val="FF0000"/>
                </a:solidFill>
              </a:rPr>
              <a:t>inovacija</a:t>
            </a:r>
            <a:endParaRPr lang="en-SI" sz="4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536073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CEF370-050F-6FCC-FD2E-815CDC3F84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Generirano</a:t>
            </a:r>
            <a:r>
              <a:rPr lang="en-US" dirty="0"/>
              <a:t> </a:t>
            </a:r>
            <a:r>
              <a:rPr lang="en-US" dirty="0" err="1"/>
              <a:t>sa</a:t>
            </a:r>
            <a:r>
              <a:rPr lang="en-US" dirty="0"/>
              <a:t> AI</a:t>
            </a:r>
            <a:endParaRPr lang="en-SI" dirty="0"/>
          </a:p>
        </p:txBody>
      </p:sp>
      <p:pic>
        <p:nvPicPr>
          <p:cNvPr id="6146" name="Picture 2" descr="Ustvarjena slika">
            <a:extLst>
              <a:ext uri="{FF2B5EF4-FFF2-40B4-BE49-F238E27FC236}">
                <a16:creationId xmlns:a16="http://schemas.microsoft.com/office/drawing/2014/main" id="{A7EF08EA-7BB8-758A-4593-4B164597DC73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3346" y="1600200"/>
            <a:ext cx="3017308" cy="4525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8487050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1. Uvod (5 min)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dirty="0"/>
              <a:t>- </a:t>
            </a:r>
            <a:r>
              <a:rPr dirty="0" err="1"/>
              <a:t>Vizualni</a:t>
            </a:r>
            <a:r>
              <a:rPr dirty="0"/>
              <a:t> </a:t>
            </a:r>
            <a:r>
              <a:rPr dirty="0" err="1"/>
              <a:t>raspored</a:t>
            </a:r>
            <a:r>
              <a:rPr dirty="0"/>
              <a:t>: </a:t>
            </a:r>
            <a:r>
              <a:rPr dirty="0" err="1"/>
              <a:t>presvlačenje</a:t>
            </a:r>
            <a:r>
              <a:rPr dirty="0"/>
              <a:t> – </a:t>
            </a:r>
            <a:r>
              <a:rPr dirty="0" err="1"/>
              <a:t>tuš</a:t>
            </a:r>
            <a:r>
              <a:rPr dirty="0"/>
              <a:t> – </a:t>
            </a:r>
            <a:r>
              <a:rPr dirty="0" err="1"/>
              <a:t>bazen</a:t>
            </a:r>
            <a:r>
              <a:rPr dirty="0"/>
              <a:t> – </a:t>
            </a:r>
            <a:r>
              <a:rPr dirty="0" err="1"/>
              <a:t>igra</a:t>
            </a:r>
            <a:r>
              <a:rPr dirty="0"/>
              <a:t> – </a:t>
            </a:r>
            <a:r>
              <a:rPr dirty="0" err="1"/>
              <a:t>kraj</a:t>
            </a:r>
            <a:endParaRPr dirty="0"/>
          </a:p>
          <a:p>
            <a:r>
              <a:rPr dirty="0"/>
              <a:t>- </a:t>
            </a:r>
            <a:r>
              <a:rPr dirty="0" err="1"/>
              <a:t>Pozdravna</a:t>
            </a:r>
            <a:r>
              <a:rPr dirty="0"/>
              <a:t> </a:t>
            </a:r>
            <a:r>
              <a:rPr dirty="0" err="1"/>
              <a:t>pjesmica</a:t>
            </a:r>
            <a:r>
              <a:rPr dirty="0"/>
              <a:t> </a:t>
            </a:r>
            <a:r>
              <a:rPr dirty="0" err="1"/>
              <a:t>ili</a:t>
            </a:r>
            <a:r>
              <a:rPr dirty="0"/>
              <a:t> </a:t>
            </a:r>
            <a:r>
              <a:rPr dirty="0" err="1"/>
              <a:t>jednostavni</a:t>
            </a:r>
            <a:r>
              <a:rPr dirty="0"/>
              <a:t> ritual</a:t>
            </a:r>
          </a:p>
          <a:p>
            <a:r>
              <a:rPr dirty="0"/>
              <a:t>- </a:t>
            </a:r>
            <a:r>
              <a:rPr dirty="0" err="1"/>
              <a:t>Kratko</a:t>
            </a:r>
            <a:r>
              <a:rPr dirty="0"/>
              <a:t> </a:t>
            </a:r>
            <a:r>
              <a:rPr dirty="0" err="1"/>
              <a:t>disanje</a:t>
            </a:r>
            <a:r>
              <a:rPr dirty="0"/>
              <a:t> / </a:t>
            </a:r>
            <a:r>
              <a:rPr dirty="0" err="1"/>
              <a:t>opuštanje</a:t>
            </a:r>
            <a:r>
              <a:rPr dirty="0"/>
              <a:t> </a:t>
            </a:r>
            <a:r>
              <a:rPr dirty="0" err="1"/>
              <a:t>na</a:t>
            </a:r>
            <a:r>
              <a:rPr dirty="0"/>
              <a:t> </a:t>
            </a:r>
            <a:r>
              <a:rPr dirty="0" err="1"/>
              <a:t>suhom</a:t>
            </a:r>
            <a:endParaRPr lang="en-US" dirty="0"/>
          </a:p>
          <a:p>
            <a:r>
              <a:rPr lang="en-US" dirty="0"/>
              <a:t>- </a:t>
            </a:r>
            <a:r>
              <a:rPr lang="en-US" dirty="0" err="1"/>
              <a:t>Ulazak</a:t>
            </a:r>
            <a:r>
              <a:rPr lang="en-US" dirty="0"/>
              <a:t> </a:t>
            </a:r>
            <a:r>
              <a:rPr lang="en-US" dirty="0" err="1"/>
              <a:t>uvijek</a:t>
            </a:r>
            <a:r>
              <a:rPr lang="en-US" dirty="0"/>
              <a:t> </a:t>
            </a:r>
            <a:r>
              <a:rPr lang="en-US" dirty="0" err="1"/>
              <a:t>istim</a:t>
            </a:r>
            <a:r>
              <a:rPr lang="en-US" dirty="0"/>
              <a:t> </a:t>
            </a:r>
            <a:r>
              <a:rPr lang="en-US" dirty="0" err="1"/>
              <a:t>putem</a:t>
            </a:r>
            <a:r>
              <a:rPr lang="en-US" dirty="0"/>
              <a:t> (rampa, </a:t>
            </a:r>
            <a:r>
              <a:rPr lang="en-US" dirty="0" err="1"/>
              <a:t>stepenice</a:t>
            </a:r>
            <a:r>
              <a:rPr lang="en-US" dirty="0"/>
              <a:t>)</a:t>
            </a:r>
          </a:p>
          <a:p>
            <a:r>
              <a:rPr lang="en-US" dirty="0"/>
              <a:t>- </a:t>
            </a:r>
            <a:r>
              <a:rPr lang="en-US" dirty="0" err="1"/>
              <a:t>Vizualne</a:t>
            </a:r>
            <a:r>
              <a:rPr lang="en-US" dirty="0"/>
              <a:t>/</a:t>
            </a:r>
            <a:r>
              <a:rPr lang="en-US" dirty="0" err="1"/>
              <a:t>verbalne</a:t>
            </a:r>
            <a:r>
              <a:rPr lang="en-US" dirty="0"/>
              <a:t> </a:t>
            </a:r>
            <a:r>
              <a:rPr lang="en-US" dirty="0" err="1"/>
              <a:t>upute</a:t>
            </a:r>
            <a:r>
              <a:rPr lang="en-US" dirty="0"/>
              <a:t>: '</a:t>
            </a:r>
            <a:r>
              <a:rPr lang="en-US" dirty="0" err="1"/>
              <a:t>noge</a:t>
            </a:r>
            <a:r>
              <a:rPr lang="en-US" dirty="0"/>
              <a:t> u </a:t>
            </a:r>
            <a:r>
              <a:rPr lang="en-US" dirty="0" err="1"/>
              <a:t>vodu</a:t>
            </a:r>
            <a:r>
              <a:rPr lang="en-US" dirty="0"/>
              <a:t>', '</a:t>
            </a:r>
            <a:r>
              <a:rPr lang="en-US" dirty="0" err="1"/>
              <a:t>ruke</a:t>
            </a:r>
            <a:r>
              <a:rPr lang="en-US" dirty="0"/>
              <a:t> u </a:t>
            </a:r>
            <a:r>
              <a:rPr lang="en-US" dirty="0" err="1"/>
              <a:t>vodu</a:t>
            </a:r>
            <a:r>
              <a:rPr lang="en-US" dirty="0"/>
              <a:t>'</a:t>
            </a:r>
          </a:p>
          <a:p>
            <a:r>
              <a:rPr lang="en-US" dirty="0"/>
              <a:t>- </a:t>
            </a:r>
            <a:r>
              <a:rPr lang="en-US" dirty="0" err="1"/>
              <a:t>Igra</a:t>
            </a:r>
            <a:r>
              <a:rPr lang="en-US" dirty="0"/>
              <a:t> </a:t>
            </a:r>
            <a:r>
              <a:rPr lang="en-US" dirty="0" err="1"/>
              <a:t>prskanja</a:t>
            </a:r>
            <a:r>
              <a:rPr lang="en-US" dirty="0"/>
              <a:t>: '</a:t>
            </a:r>
            <a:r>
              <a:rPr lang="en-US" dirty="0" err="1"/>
              <a:t>koliko</a:t>
            </a:r>
            <a:r>
              <a:rPr lang="en-US" dirty="0"/>
              <a:t> </a:t>
            </a:r>
            <a:r>
              <a:rPr lang="en-US" dirty="0" err="1"/>
              <a:t>kapljica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nos</a:t>
            </a:r>
            <a:r>
              <a:rPr lang="en-US" dirty="0"/>
              <a:t>?'</a:t>
            </a:r>
          </a:p>
          <a:p>
            <a:endParaRPr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360</TotalTime>
  <Words>363</Words>
  <Application>Microsoft Office PowerPoint</Application>
  <PresentationFormat>On-screen Show (4:3)</PresentationFormat>
  <Paragraphs>62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2" baseType="lpstr">
      <vt:lpstr>Aptos</vt:lpstr>
      <vt:lpstr>Arial</vt:lpstr>
      <vt:lpstr>Calibri</vt:lpstr>
      <vt:lpstr>Calibri Light</vt:lpstr>
      <vt:lpstr>Gabriela</vt:lpstr>
      <vt:lpstr>Office Theme</vt:lpstr>
      <vt:lpstr>AI INTERFEJS IZMEĐU ANALOGNOG I DIGITALNOG</vt:lpstr>
      <vt:lpstr>AI – VEŠTAČKA INTELIGENCIJA</vt:lpstr>
      <vt:lpstr>AI RAZVOJ</vt:lpstr>
      <vt:lpstr>GPT (Generative Pre-trained Transformer).</vt:lpstr>
      <vt:lpstr>Značaj jezika</vt:lpstr>
      <vt:lpstr>Generirano sa chatGPT</vt:lpstr>
      <vt:lpstr>PREDNOST – USPJEH AI</vt:lpstr>
      <vt:lpstr>Generirano sa AI</vt:lpstr>
      <vt:lpstr>1. Uvod (5 min)</vt:lpstr>
      <vt:lpstr>Generirano sa AI</vt:lpstr>
      <vt:lpstr>Fizika konac 19. stoljeća</vt:lpstr>
      <vt:lpstr>Paradigma</vt:lpstr>
      <vt:lpstr>PREDNOST</vt:lpstr>
      <vt:lpstr>KASPAROV – Napredni šah</vt:lpstr>
      <vt:lpstr>REALNA OPASNOST</vt:lpstr>
      <vt:lpstr>PowerPoint Presentation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>Stanko Blatnik</dc:creator>
  <cp:keywords/>
  <dc:description>generated using python-pptx</dc:description>
  <cp:lastModifiedBy>Stanko Blatnik</cp:lastModifiedBy>
  <cp:revision>10</cp:revision>
  <dcterms:created xsi:type="dcterms:W3CDTF">2013-01-27T09:14:16Z</dcterms:created>
  <dcterms:modified xsi:type="dcterms:W3CDTF">2025-11-02T14:11:36Z</dcterms:modified>
  <cp:category/>
</cp:coreProperties>
</file>